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29" r:id="rId3"/>
    <p:sldId id="260" r:id="rId4"/>
    <p:sldId id="261" r:id="rId5"/>
    <p:sldId id="262" r:id="rId6"/>
    <p:sldId id="263" r:id="rId7"/>
    <p:sldId id="266" r:id="rId8"/>
    <p:sldId id="258" r:id="rId9"/>
    <p:sldId id="259" r:id="rId10"/>
    <p:sldId id="268" r:id="rId11"/>
    <p:sldId id="318" r:id="rId12"/>
    <p:sldId id="320" r:id="rId13"/>
    <p:sldId id="328" r:id="rId14"/>
    <p:sldId id="282" r:id="rId15"/>
    <p:sldId id="295" r:id="rId16"/>
    <p:sldId id="290" r:id="rId17"/>
    <p:sldId id="324" r:id="rId18"/>
    <p:sldId id="294" r:id="rId19"/>
    <p:sldId id="298" r:id="rId20"/>
    <p:sldId id="300" r:id="rId21"/>
    <p:sldId id="302" r:id="rId22"/>
    <p:sldId id="317" r:id="rId23"/>
    <p:sldId id="303" r:id="rId24"/>
    <p:sldId id="304" r:id="rId25"/>
    <p:sldId id="277" r:id="rId26"/>
    <p:sldId id="264" r:id="rId27"/>
    <p:sldId id="325" r:id="rId28"/>
    <p:sldId id="327" r:id="rId29"/>
    <p:sldId id="326" r:id="rId30"/>
  </p:sldIdLst>
  <p:sldSz cx="9144000" cy="5143500" type="screen16x9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9">
          <p15:clr>
            <a:srgbClr val="A4A3A4"/>
          </p15:clr>
        </p15:guide>
        <p15:guide id="2" pos="3016">
          <p15:clr>
            <a:srgbClr val="A4A3A4"/>
          </p15:clr>
        </p15:guide>
        <p15:guide id="3">
          <p15:clr>
            <a:srgbClr val="A4A3A4"/>
          </p15:clr>
        </p15:guide>
        <p15:guide id="4" pos="3243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5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6"/>
      </p:cViewPr>
      <p:guideLst>
        <p:guide orient="horz" pos="1439"/>
        <p:guide pos="3016"/>
        <p:guide/>
        <p:guide pos="32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8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Arkusz_programu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Rise of DAB+ radios in cars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275C9D"/>
              </a:solidFill>
            </c:spPr>
          </c:dPt>
          <c:dPt>
            <c:idx val="1"/>
            <c:invertIfNegative val="0"/>
            <c:bubble3D val="0"/>
            <c:spPr>
              <a:solidFill>
                <a:srgbClr val="275C9D"/>
              </a:solidFill>
            </c:spPr>
          </c:dPt>
          <c:dPt>
            <c:idx val="2"/>
            <c:invertIfNegative val="0"/>
            <c:bubble3D val="0"/>
            <c:spPr>
              <a:solidFill>
                <a:srgbClr val="275C9D"/>
              </a:solidFill>
            </c:spPr>
          </c:dPt>
          <c:dPt>
            <c:idx val="3"/>
            <c:invertIfNegative val="0"/>
            <c:bubble3D val="0"/>
            <c:spPr>
              <a:solidFill>
                <a:srgbClr val="275C9D"/>
              </a:solidFill>
            </c:spPr>
          </c:dPt>
          <c:cat>
            <c:numRef>
              <c:f>Tabelle1!$A$2:$A$5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Tabelle1!$B$2:$B$5</c:f>
              <c:numCache>
                <c:formatCode>#,##0</c:formatCode>
                <c:ptCount val="4"/>
                <c:pt idx="0">
                  <c:v>619</c:v>
                </c:pt>
                <c:pt idx="1">
                  <c:v>1286</c:v>
                </c:pt>
                <c:pt idx="2">
                  <c:v>1913</c:v>
                </c:pt>
                <c:pt idx="3">
                  <c:v>3086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2903560"/>
        <c:axId val="402903952"/>
      </c:barChart>
      <c:catAx>
        <c:axId val="402903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2903952"/>
        <c:crosses val="autoZero"/>
        <c:auto val="1"/>
        <c:lblAlgn val="ctr"/>
        <c:lblOffset val="100"/>
        <c:noMultiLvlLbl val="0"/>
      </c:catAx>
      <c:valAx>
        <c:axId val="40290395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02903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0.06466</cdr:y>
    </cdr:from>
    <cdr:to>
      <cdr:x>0.15875</cdr:x>
      <cdr:y>0.12831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0" y="219472"/>
          <a:ext cx="130648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300" dirty="0" smtClean="0"/>
            <a:t>In </a:t>
          </a:r>
          <a:r>
            <a:rPr lang="de-DE" sz="1300" dirty="0" err="1" smtClean="0"/>
            <a:t>Thousands</a:t>
          </a:r>
          <a:endParaRPr lang="de-DE" sz="13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83A5-85CA-4B2F-81B1-F0E1A9F14AE1}" type="datetimeFigureOut">
              <a:rPr lang="de-DE" smtClean="0"/>
              <a:t>03.10.2016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39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83A5-85CA-4B2F-81B1-F0E1A9F14AE1}" type="datetimeFigureOut">
              <a:rPr lang="de-DE" smtClean="0"/>
              <a:t>03.10.2016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D8FD-0CD3-4D49-B5D8-35E7506BB6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8225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83A5-85CA-4B2F-81B1-F0E1A9F14AE1}" type="datetimeFigureOut">
              <a:rPr lang="de-DE" smtClean="0"/>
              <a:t>03.10.2016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D8FD-0CD3-4D49-B5D8-35E7506BB6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2607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4689" y="506212"/>
            <a:ext cx="6171071" cy="709689"/>
          </a:xfrm>
        </p:spPr>
        <p:txBody>
          <a:bodyPr/>
          <a:lstStyle/>
          <a:p>
            <a:r>
              <a:rPr lang="en-US" dirty="0"/>
              <a:t>Click to edit 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4669" y="1379726"/>
            <a:ext cx="5531917" cy="2954178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8722-100E-8F4B-8E85-4D09DF7F95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176E-8D81-AC41-92B1-425F71B3AC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7421563" y="1379726"/>
            <a:ext cx="901700" cy="204010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US" dirty="0"/>
              <a:t>Logo here</a:t>
            </a:r>
          </a:p>
        </p:txBody>
      </p:sp>
    </p:spTree>
    <p:extLst>
      <p:ext uri="{BB962C8B-B14F-4D97-AF65-F5344CB8AC3E}">
        <p14:creationId xmlns:p14="http://schemas.microsoft.com/office/powerpoint/2010/main" val="199221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83A5-85CA-4B2F-81B1-F0E1A9F14AE1}" type="datetimeFigureOut">
              <a:rPr lang="de-DE" smtClean="0"/>
              <a:t>03.10.2016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D8FD-0CD3-4D49-B5D8-35E7506BB6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28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2800" b="0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83A5-85CA-4B2F-81B1-F0E1A9F14AE1}" type="datetimeFigureOut">
              <a:rPr lang="de-DE" smtClean="0"/>
              <a:t>03.10.2016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181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83A5-85CA-4B2F-81B1-F0E1A9F14AE1}" type="datetimeFigureOut">
              <a:rPr lang="de-DE" smtClean="0"/>
              <a:t>03.10.2016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41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latin typeface="ScalaSans-Bold" panose="020B0803060000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lang="de-DE" sz="2400" b="0" kern="1200" dirty="0" smtClean="0">
                <a:solidFill>
                  <a:schemeClr val="tx1"/>
                </a:solidFill>
                <a:latin typeface="ScalaSans-Bold" panose="020B08030600000200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83A5-85CA-4B2F-81B1-F0E1A9F14AE1}" type="datetimeFigureOut">
              <a:rPr lang="de-DE" smtClean="0"/>
              <a:t>03.10.2016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D8FD-0CD3-4D49-B5D8-35E7506BB6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70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83A5-85CA-4B2F-81B1-F0E1A9F14AE1}" type="datetimeFigureOut">
              <a:rPr lang="de-DE" smtClean="0"/>
              <a:t>03.10.2016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D8FD-0CD3-4D49-B5D8-35E7506BB6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87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83A5-85CA-4B2F-81B1-F0E1A9F14AE1}" type="datetimeFigureOut">
              <a:rPr lang="de-DE" smtClean="0"/>
              <a:t>03.10.2016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D8FD-0CD3-4D49-B5D8-35E7506BB6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89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83A5-85CA-4B2F-81B1-F0E1A9F14AE1}" type="datetimeFigureOut">
              <a:rPr lang="de-DE" smtClean="0"/>
              <a:t>03.10.2016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D8FD-0CD3-4D49-B5D8-35E7506BB6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702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83A5-85CA-4B2F-81B1-F0E1A9F14AE1}" type="datetimeFigureOut">
              <a:rPr lang="de-DE" smtClean="0"/>
              <a:t>03.10.2016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D8FD-0CD3-4D49-B5D8-35E7506BB6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73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fld id="{D13683A5-85CA-4B2F-81B1-F0E1A9F14AE1}" type="datetimeFigureOut">
              <a:rPr lang="de-DE" smtClean="0"/>
              <a:pPr/>
              <a:t>03.10.2016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6D8FD-0CD3-4D49-B5D8-35E7506BB629}" type="slidenum">
              <a:rPr lang="de-DE" smtClean="0"/>
              <a:t>‹#›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8119" y="4657413"/>
            <a:ext cx="1991591" cy="36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66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Corbel" panose="020B0503020204020204" pitchFamily="34" charset="0"/>
          <a:ea typeface="Adobe Ming Std L" pitchFamily="18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C38722-100E-8F4B-8E85-4D09DF7F95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0AA176E-8D81-AC41-92B1-425F71B3AC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7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0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radio.de/index.php/d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Germany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road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DAB+</a:t>
            </a:r>
            <a:br>
              <a:rPr lang="de-DE" dirty="0" smtClean="0"/>
            </a:br>
            <a:r>
              <a:rPr lang="de-DE" dirty="0" smtClean="0"/>
              <a:t>Dr. Willi Steul, Intendant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96" y="3291830"/>
            <a:ext cx="4940808" cy="94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5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Market </a:t>
            </a:r>
            <a:r>
              <a:rPr lang="de-DE" dirty="0" err="1"/>
              <a:t>research</a:t>
            </a:r>
            <a:r>
              <a:rPr lang="de-DE" dirty="0"/>
              <a:t>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en-US" dirty="0" smtClean="0"/>
              <a:t>people listening to DAB+ radio*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0000" lnSpcReduction="20000"/>
          </a:bodyPr>
          <a:lstStyle/>
          <a:p>
            <a:pPr marL="0" indent="0" algn="ctr">
              <a:buNone/>
            </a:pPr>
            <a:endParaRPr lang="en-US" sz="6000" dirty="0" smtClean="0">
              <a:latin typeface="ScalaSans-Bold" panose="020B0803060000020004" pitchFamily="34" charset="0"/>
            </a:endParaRPr>
          </a:p>
          <a:p>
            <a:pPr marL="0" indent="0" algn="ctr">
              <a:buNone/>
            </a:pPr>
            <a:r>
              <a:rPr lang="en-US" sz="8600" dirty="0" smtClean="0">
                <a:latin typeface="ScalaSans-Bold" panose="020B0803060000020004" pitchFamily="34" charset="0"/>
              </a:rPr>
              <a:t>14% </a:t>
            </a:r>
          </a:p>
          <a:p>
            <a:pPr marL="0" indent="0" algn="ctr">
              <a:buNone/>
            </a:pPr>
            <a:r>
              <a:rPr lang="en-US" sz="6000" dirty="0" smtClean="0">
                <a:latin typeface="ScalaSans-Bold" panose="020B0803060000020004" pitchFamily="34" charset="0"/>
              </a:rPr>
              <a:t>…that is 9.5 </a:t>
            </a:r>
            <a:r>
              <a:rPr lang="en-US" sz="6000" dirty="0" err="1" smtClean="0">
                <a:latin typeface="ScalaSans-Bold" panose="020B0803060000020004" pitchFamily="34" charset="0"/>
              </a:rPr>
              <a:t>mio</a:t>
            </a:r>
            <a:r>
              <a:rPr lang="en-US" sz="6000" dirty="0" smtClean="0">
                <a:latin typeface="ScalaSans-Bold" panose="020B0803060000020004" pitchFamily="34" charset="0"/>
              </a:rPr>
              <a:t>. people</a:t>
            </a:r>
          </a:p>
          <a:p>
            <a:pPr marL="0" indent="0" algn="ctr">
              <a:buNone/>
            </a:pPr>
            <a:r>
              <a:rPr lang="en-US" sz="6000" dirty="0"/>
              <a:t>have </a:t>
            </a:r>
            <a:r>
              <a:rPr lang="de-DE" sz="6000" dirty="0"/>
              <a:t>at least </a:t>
            </a:r>
            <a:r>
              <a:rPr lang="de-DE" sz="6000" dirty="0" err="1"/>
              <a:t>one</a:t>
            </a:r>
            <a:r>
              <a:rPr lang="de-DE" sz="6000" dirty="0"/>
              <a:t> digital </a:t>
            </a:r>
            <a:r>
              <a:rPr lang="de-DE" sz="6000" dirty="0" err="1"/>
              <a:t>radio</a:t>
            </a:r>
            <a:r>
              <a:rPr lang="de-DE" sz="6000" dirty="0"/>
              <a:t> at </a:t>
            </a:r>
            <a:r>
              <a:rPr lang="de-DE" sz="6000" dirty="0" err="1" smtClean="0"/>
              <a:t>home</a:t>
            </a:r>
            <a:endParaRPr lang="en-US" sz="6000" dirty="0" smtClean="0">
              <a:latin typeface="ScalaSans-Bold" panose="020B08030600000200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1520" y="484958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* </a:t>
            </a:r>
            <a:r>
              <a:rPr lang="en-US" sz="1000" dirty="0"/>
              <a:t>Based on the recently published </a:t>
            </a:r>
            <a:r>
              <a:rPr lang="en-US" sz="1000" dirty="0" err="1"/>
              <a:t>Digitilization</a:t>
            </a:r>
            <a:r>
              <a:rPr lang="en-US" sz="1000" dirty="0"/>
              <a:t> report and shows market data of 2016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668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Market </a:t>
            </a:r>
            <a:r>
              <a:rPr lang="de-DE" dirty="0" err="1"/>
              <a:t>research</a:t>
            </a:r>
            <a:r>
              <a:rPr lang="de-DE" dirty="0"/>
              <a:t>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en-US" dirty="0" smtClean="0"/>
              <a:t>people </a:t>
            </a:r>
            <a:r>
              <a:rPr lang="en-US" dirty="0"/>
              <a:t>listening to </a:t>
            </a:r>
            <a:r>
              <a:rPr lang="en-US" dirty="0" smtClean="0"/>
              <a:t>DAB</a:t>
            </a:r>
            <a:r>
              <a:rPr lang="en-US" dirty="0"/>
              <a:t>+ radio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8000" dirty="0" smtClean="0">
                <a:latin typeface="ScalaSans-Bold" panose="020B0803060000020004" pitchFamily="34" charset="0"/>
              </a:rPr>
              <a:t>35%</a:t>
            </a:r>
            <a:r>
              <a:rPr lang="en-US" sz="8000" dirty="0" smtClean="0">
                <a:solidFill>
                  <a:schemeClr val="bg1"/>
                </a:solidFill>
                <a:latin typeface="ScalaSans-Bold" panose="020B0803060000020004" pitchFamily="34" charset="0"/>
              </a:rPr>
              <a:t>-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ScalaSans-Bold" panose="020B0803060000020004" pitchFamily="34" charset="0"/>
              </a:rPr>
              <a:t>---</a:t>
            </a:r>
            <a:r>
              <a:rPr lang="en-US" sz="4000" dirty="0" smtClean="0"/>
              <a:t>of </a:t>
            </a:r>
            <a:r>
              <a:rPr lang="en-US" sz="4000" dirty="0"/>
              <a:t>all listening happens via </a:t>
            </a:r>
            <a:r>
              <a:rPr lang="en-US" sz="4000" dirty="0" smtClean="0"/>
              <a:t>DAB+ radio</a:t>
            </a:r>
            <a:endParaRPr lang="en-US" sz="4000" dirty="0">
              <a:solidFill>
                <a:schemeClr val="bg1"/>
              </a:solidFill>
              <a:latin typeface="ScalaSans-Bold" panose="020B080306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15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Market </a:t>
            </a:r>
            <a:r>
              <a:rPr lang="de-DE" dirty="0" err="1"/>
              <a:t>research</a:t>
            </a:r>
            <a:r>
              <a:rPr lang="de-DE" dirty="0"/>
              <a:t>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en-US" dirty="0" err="1" smtClean="0"/>
              <a:t>listnership</a:t>
            </a:r>
            <a:r>
              <a:rPr lang="en-US" dirty="0" smtClean="0"/>
              <a:t> </a:t>
            </a:r>
            <a:r>
              <a:rPr lang="en-US" dirty="0"/>
              <a:t>with access to DAB+ radio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ScalaSans-Bold" panose="020B0803060000020004" pitchFamily="34" charset="0"/>
              </a:rPr>
              <a:t>More than 50%</a:t>
            </a:r>
            <a:r>
              <a:rPr lang="en-US" sz="6000" dirty="0" smtClean="0">
                <a:solidFill>
                  <a:schemeClr val="bg1"/>
                </a:solidFill>
                <a:latin typeface="ScalaSans-Bold" panose="020B0803060000020004" pitchFamily="34" charset="0"/>
              </a:rPr>
              <a:t>-</a:t>
            </a:r>
          </a:p>
          <a:p>
            <a:pPr marL="0" indent="0" algn="ctr">
              <a:buNone/>
            </a:pPr>
            <a:r>
              <a:rPr lang="en-US" sz="3600" dirty="0"/>
              <a:t>o</a:t>
            </a:r>
            <a:r>
              <a:rPr lang="en-US" sz="3600" dirty="0" smtClean="0"/>
              <a:t>f the </a:t>
            </a:r>
            <a:r>
              <a:rPr lang="en-US" sz="3600" dirty="0"/>
              <a:t>average listening time </a:t>
            </a:r>
            <a:endParaRPr lang="en-US" sz="3600" dirty="0">
              <a:latin typeface="ScalaSans-Bold" panose="020B0803060000020004" pitchFamily="34" charset="0"/>
            </a:endParaRPr>
          </a:p>
          <a:p>
            <a:pPr marL="0" indent="0" algn="ctr">
              <a:buNone/>
            </a:pPr>
            <a:r>
              <a:rPr lang="en-US" sz="3600" dirty="0" smtClean="0"/>
              <a:t>is used for DAB+</a:t>
            </a:r>
            <a:endParaRPr lang="en-US" sz="3600" dirty="0">
              <a:latin typeface="ScalaSans-Bold" panose="020B080306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44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Market </a:t>
            </a:r>
            <a:r>
              <a:rPr lang="de-DE" dirty="0" err="1"/>
              <a:t>research</a:t>
            </a:r>
            <a:r>
              <a:rPr lang="de-DE" dirty="0"/>
              <a:t>: </a:t>
            </a:r>
            <a:r>
              <a:rPr lang="de-DE" dirty="0" err="1" smtClean="0"/>
              <a:t>households</a:t>
            </a:r>
            <a:r>
              <a:rPr lang="de-DE" dirty="0" smtClean="0"/>
              <a:t>*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9000" dirty="0" smtClean="0">
                <a:latin typeface="ScalaSans-Bold" panose="020B0803060000020004" pitchFamily="34" charset="0"/>
              </a:rPr>
              <a:t>13%</a:t>
            </a:r>
            <a:endParaRPr lang="en-US" sz="9000" dirty="0">
              <a:latin typeface="ScalaSans-Bold" panose="020B0803060000020004" pitchFamily="34" charset="0"/>
            </a:endParaRPr>
          </a:p>
          <a:p>
            <a:pPr marL="0" indent="0" algn="ctr">
              <a:buNone/>
            </a:pPr>
            <a:r>
              <a:rPr lang="en-US" sz="3600" dirty="0" smtClean="0"/>
              <a:t>of </a:t>
            </a:r>
            <a:r>
              <a:rPr lang="en-US" sz="3600" dirty="0"/>
              <a:t>all Germans listening to DAB+ programs </a:t>
            </a:r>
            <a:r>
              <a:rPr lang="en-US" sz="3600" dirty="0" err="1" smtClean="0"/>
              <a:t>regularily</a:t>
            </a:r>
            <a:endParaRPr lang="de-DE" sz="3600" dirty="0"/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484958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* </a:t>
            </a:r>
            <a:r>
              <a:rPr lang="en-US" sz="1000" dirty="0"/>
              <a:t>Based on the recently published </a:t>
            </a:r>
            <a:r>
              <a:rPr lang="en-US" sz="1000" dirty="0" err="1"/>
              <a:t>Digitilization</a:t>
            </a:r>
            <a:r>
              <a:rPr lang="en-US" sz="1000" dirty="0"/>
              <a:t> report and shows market data of 2016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58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Market </a:t>
            </a:r>
            <a:r>
              <a:rPr lang="de-DE" dirty="0" err="1"/>
              <a:t>research</a:t>
            </a:r>
            <a:r>
              <a:rPr lang="de-DE" dirty="0"/>
              <a:t>: </a:t>
            </a:r>
            <a:r>
              <a:rPr lang="de-DE" dirty="0" err="1"/>
              <a:t>households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5400" dirty="0">
                <a:latin typeface="ScalaSans-Bold" panose="020B0803060000020004" pitchFamily="34" charset="0"/>
              </a:rPr>
              <a:t>DAB+ </a:t>
            </a:r>
            <a:r>
              <a:rPr lang="de-DE" sz="5400" dirty="0" err="1">
                <a:latin typeface="ScalaSans-Bold" panose="020B0803060000020004" pitchFamily="34" charset="0"/>
              </a:rPr>
              <a:t>especially</a:t>
            </a:r>
            <a:r>
              <a:rPr lang="de-DE" sz="5400" dirty="0">
                <a:latin typeface="ScalaSans-Bold" panose="020B0803060000020004" pitchFamily="34" charset="0"/>
              </a:rPr>
              <a:t> </a:t>
            </a:r>
            <a:r>
              <a:rPr lang="de-DE" sz="5400" dirty="0" err="1">
                <a:latin typeface="ScalaSans-Bold" panose="020B0803060000020004" pitchFamily="34" charset="0"/>
              </a:rPr>
              <a:t>well</a:t>
            </a:r>
            <a:r>
              <a:rPr lang="de-DE" sz="5400" dirty="0">
                <a:latin typeface="ScalaSans-Bold" panose="020B0803060000020004" pitchFamily="34" charset="0"/>
              </a:rPr>
              <a:t> </a:t>
            </a:r>
            <a:r>
              <a:rPr lang="de-DE" sz="5400" dirty="0" err="1">
                <a:latin typeface="ScalaSans-Bold" panose="020B0803060000020004" pitchFamily="34" charset="0"/>
              </a:rPr>
              <a:t>established</a:t>
            </a:r>
            <a:r>
              <a:rPr lang="de-DE" sz="5400" dirty="0">
                <a:latin typeface="ScalaSans-Bold" panose="020B0803060000020004" pitchFamily="34" charset="0"/>
              </a:rPr>
              <a:t> in:</a:t>
            </a:r>
          </a:p>
          <a:p>
            <a:pPr marL="0" indent="0" algn="ctr">
              <a:buNone/>
            </a:pPr>
            <a:r>
              <a:rPr lang="en-US" sz="4000" dirty="0" smtClean="0">
                <a:latin typeface="+mj-lt"/>
              </a:rPr>
              <a:t>Saxony, Bavaria </a:t>
            </a:r>
            <a:r>
              <a:rPr lang="en-US" sz="4000" dirty="0">
                <a:latin typeface="+mj-lt"/>
              </a:rPr>
              <a:t>and </a:t>
            </a:r>
            <a:r>
              <a:rPr lang="en-US" sz="4000" dirty="0" smtClean="0">
                <a:latin typeface="+mj-lt"/>
              </a:rPr>
              <a:t/>
            </a:r>
            <a:br>
              <a:rPr lang="en-US" sz="4000" dirty="0" smtClean="0">
                <a:latin typeface="+mj-lt"/>
              </a:rPr>
            </a:br>
            <a:r>
              <a:rPr lang="en-US" sz="4000" dirty="0" smtClean="0">
                <a:latin typeface="+mj-lt"/>
              </a:rPr>
              <a:t>Baden-Wuerttemberg</a:t>
            </a:r>
            <a:endParaRPr lang="de-DE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042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Market </a:t>
            </a:r>
            <a:r>
              <a:rPr lang="de-DE" dirty="0" err="1"/>
              <a:t>research</a:t>
            </a:r>
            <a:r>
              <a:rPr lang="de-DE" dirty="0"/>
              <a:t>: </a:t>
            </a:r>
            <a:r>
              <a:rPr lang="de-DE" dirty="0" err="1"/>
              <a:t>households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6000" dirty="0">
                <a:latin typeface="ScalaSans-Bold" panose="020B0803060000020004" pitchFamily="34" charset="0"/>
              </a:rPr>
              <a:t>5 </a:t>
            </a:r>
            <a:r>
              <a:rPr lang="en-US" sz="6000" dirty="0" err="1">
                <a:latin typeface="ScalaSans-Bold" panose="020B0803060000020004" pitchFamily="34" charset="0"/>
              </a:rPr>
              <a:t>mio</a:t>
            </a:r>
            <a:r>
              <a:rPr lang="en-US" sz="6000" dirty="0">
                <a:latin typeface="ScalaSans-Bold" panose="020B0803060000020004" pitchFamily="34" charset="0"/>
              </a:rPr>
              <a:t>. households </a:t>
            </a:r>
            <a:endParaRPr lang="en-US" sz="6000" dirty="0" smtClean="0">
              <a:latin typeface="ScalaSans-Bold" panose="020B0803060000020004" pitchFamily="34" charset="0"/>
            </a:endParaRPr>
          </a:p>
          <a:p>
            <a:pPr marL="0" indent="0" algn="ctr">
              <a:buNone/>
            </a:pPr>
            <a:r>
              <a:rPr lang="en-US" sz="3600" dirty="0">
                <a:latin typeface="+mj-lt"/>
              </a:rPr>
              <a:t>o</a:t>
            </a:r>
            <a:r>
              <a:rPr lang="en-US" sz="3600" dirty="0" smtClean="0">
                <a:latin typeface="+mj-lt"/>
              </a:rPr>
              <a:t>wn at least one DAB+ radio</a:t>
            </a:r>
            <a:endParaRPr lang="en-US" sz="3600" dirty="0" smtClean="0">
              <a:solidFill>
                <a:schemeClr val="bg1"/>
              </a:solidFill>
              <a:latin typeface="ScalaSans-Bold" panose="020B080306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89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Market </a:t>
            </a:r>
            <a:r>
              <a:rPr lang="de-DE" dirty="0" err="1"/>
              <a:t>research</a:t>
            </a:r>
            <a:r>
              <a:rPr lang="de-DE" dirty="0"/>
              <a:t>: </a:t>
            </a:r>
            <a:r>
              <a:rPr lang="de-DE" dirty="0" err="1"/>
              <a:t>households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8000" dirty="0" smtClean="0">
                <a:latin typeface="ScalaSans-Bold" panose="020B0803060000020004" pitchFamily="34" charset="0"/>
              </a:rPr>
              <a:t>1.2 million</a:t>
            </a:r>
            <a:endParaRPr lang="en-US" sz="8000" dirty="0">
              <a:latin typeface="ScalaSans-Bold" panose="020B0803060000020004" pitchFamily="34" charset="0"/>
            </a:endParaRPr>
          </a:p>
          <a:p>
            <a:pPr marL="0" indent="0" algn="ctr">
              <a:buNone/>
            </a:pPr>
            <a:r>
              <a:rPr lang="de-DE" sz="3600" dirty="0" smtClean="0"/>
              <a:t>DAB</a:t>
            </a:r>
            <a:r>
              <a:rPr lang="de-DE" sz="3600" dirty="0"/>
              <a:t>+ </a:t>
            </a:r>
            <a:r>
              <a:rPr lang="de-DE" sz="3600" dirty="0" err="1" smtClean="0"/>
              <a:t>radios</a:t>
            </a:r>
            <a:r>
              <a:rPr lang="de-DE" sz="3600" dirty="0" smtClean="0"/>
              <a:t> will </a:t>
            </a:r>
            <a:r>
              <a:rPr lang="de-DE" sz="3600" dirty="0" err="1" smtClean="0"/>
              <a:t>approximately</a:t>
            </a:r>
            <a:r>
              <a:rPr lang="de-DE" sz="3600" dirty="0" smtClean="0"/>
              <a:t> </a:t>
            </a:r>
            <a:r>
              <a:rPr lang="de-DE" sz="3600" dirty="0" err="1" smtClean="0"/>
              <a:t>be</a:t>
            </a:r>
            <a:r>
              <a:rPr lang="de-DE" sz="3600" dirty="0" smtClean="0"/>
              <a:t> </a:t>
            </a:r>
            <a:r>
              <a:rPr lang="de-DE" sz="3600" dirty="0" err="1"/>
              <a:t>sold</a:t>
            </a:r>
            <a:r>
              <a:rPr lang="de-DE" sz="3600" dirty="0"/>
              <a:t> </a:t>
            </a:r>
            <a:r>
              <a:rPr lang="de-DE" sz="3600" dirty="0" err="1" smtClean="0"/>
              <a:t>by</a:t>
            </a:r>
            <a:r>
              <a:rPr lang="de-DE" sz="3600" dirty="0" smtClean="0"/>
              <a:t> </a:t>
            </a:r>
            <a:r>
              <a:rPr lang="de-DE" sz="3600" dirty="0" err="1" smtClean="0"/>
              <a:t>December</a:t>
            </a:r>
            <a:r>
              <a:rPr lang="de-DE" sz="3600" dirty="0" smtClean="0"/>
              <a:t> 2016</a:t>
            </a:r>
            <a:endParaRPr lang="en-US" sz="3600" dirty="0" smtClean="0">
              <a:solidFill>
                <a:schemeClr val="bg1"/>
              </a:solidFill>
              <a:latin typeface="ScalaSans-Bold" panose="020B0803060000020004" pitchFamily="34" charset="0"/>
            </a:endParaRPr>
          </a:p>
          <a:p>
            <a:pPr marL="0" indent="0" algn="ctr">
              <a:buNone/>
            </a:pPr>
            <a:endParaRPr lang="en-US" sz="3000" dirty="0" smtClean="0">
              <a:solidFill>
                <a:schemeClr val="bg1"/>
              </a:solidFill>
              <a:latin typeface="ScalaSans-Bold" panose="020B080306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50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Market </a:t>
            </a:r>
            <a:r>
              <a:rPr lang="de-DE" dirty="0" err="1"/>
              <a:t>research</a:t>
            </a:r>
            <a:r>
              <a:rPr lang="de-DE" dirty="0"/>
              <a:t>: </a:t>
            </a:r>
            <a:r>
              <a:rPr lang="de-DE" dirty="0" err="1"/>
              <a:t>households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8000" dirty="0" smtClean="0">
                <a:latin typeface="ScalaSans-Bold" panose="020B0803060000020004" pitchFamily="34" charset="0"/>
              </a:rPr>
              <a:t>8.2 million</a:t>
            </a:r>
            <a:endParaRPr lang="en-US" sz="8000" dirty="0">
              <a:solidFill>
                <a:schemeClr val="bg1"/>
              </a:solidFill>
              <a:latin typeface="ScalaSans-Bold" panose="020B0803060000020004" pitchFamily="34" charset="0"/>
            </a:endParaRPr>
          </a:p>
          <a:p>
            <a:pPr marL="0" indent="0" algn="ctr">
              <a:buNone/>
            </a:pPr>
            <a:r>
              <a:rPr lang="de-DE" sz="3600" dirty="0" smtClean="0"/>
              <a:t>DAB</a:t>
            </a:r>
            <a:r>
              <a:rPr lang="de-DE" sz="3600" dirty="0"/>
              <a:t>+ </a:t>
            </a:r>
            <a:r>
              <a:rPr lang="de-DE" sz="3600" dirty="0" err="1" smtClean="0"/>
              <a:t>radios</a:t>
            </a:r>
            <a:r>
              <a:rPr lang="de-DE" sz="3600" dirty="0" smtClean="0"/>
              <a:t> in </a:t>
            </a:r>
            <a:r>
              <a:rPr lang="de-DE" sz="3600" dirty="0" err="1" smtClean="0"/>
              <a:t>use</a:t>
            </a:r>
            <a:r>
              <a:rPr lang="de-DE" sz="3600" dirty="0" smtClean="0"/>
              <a:t> in Germany </a:t>
            </a:r>
            <a:endParaRPr lang="en-US" sz="3600" dirty="0" smtClean="0">
              <a:solidFill>
                <a:schemeClr val="bg1"/>
              </a:solidFill>
              <a:latin typeface="ScalaSans-Bold" panose="020B0803060000020004" pitchFamily="34" charset="0"/>
            </a:endParaRPr>
          </a:p>
          <a:p>
            <a:pPr marL="0" indent="0" algn="ctr">
              <a:buNone/>
            </a:pPr>
            <a:endParaRPr lang="en-US" sz="3000" dirty="0" smtClean="0">
              <a:solidFill>
                <a:schemeClr val="bg1"/>
              </a:solidFill>
              <a:latin typeface="ScalaSans-Bold" panose="020B080306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5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Market </a:t>
            </a:r>
            <a:r>
              <a:rPr lang="de-DE" dirty="0" err="1"/>
              <a:t>research</a:t>
            </a:r>
            <a:r>
              <a:rPr lang="de-DE" dirty="0"/>
              <a:t>: </a:t>
            </a:r>
            <a:r>
              <a:rPr lang="de-DE" dirty="0" err="1" smtClean="0"/>
              <a:t>cars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6000" dirty="0">
                <a:latin typeface="ScalaSans-Bold" panose="020B0803060000020004" pitchFamily="34" charset="0"/>
              </a:rPr>
              <a:t>98% </a:t>
            </a:r>
            <a:endParaRPr lang="en-US" sz="6000" dirty="0" smtClean="0">
              <a:latin typeface="ScalaSans-Bold" panose="020B0803060000020004" pitchFamily="34" charset="0"/>
            </a:endParaRPr>
          </a:p>
          <a:p>
            <a:pPr marL="0" indent="0" algn="ctr">
              <a:buNone/>
            </a:pPr>
            <a:r>
              <a:rPr lang="en-US" sz="3600" dirty="0" smtClean="0"/>
              <a:t>of </a:t>
            </a:r>
            <a:r>
              <a:rPr lang="en-US" sz="3600" dirty="0"/>
              <a:t>all highways 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have very good DAB+</a:t>
            </a:r>
            <a:r>
              <a:rPr lang="en-US" sz="3600" dirty="0" smtClean="0">
                <a:solidFill>
                  <a:schemeClr val="bg1"/>
                </a:solidFill>
                <a:latin typeface="ScalaSans-Bold" panose="020B0803060000020004" pitchFamily="34" charset="0"/>
              </a:rPr>
              <a:t>-</a:t>
            </a:r>
            <a:r>
              <a:rPr lang="en-US" sz="3600" dirty="0" smtClean="0">
                <a:latin typeface="+mj-lt"/>
              </a:rPr>
              <a:t>coverage</a:t>
            </a:r>
            <a:endParaRPr lang="en-US" sz="3000" dirty="0" smtClean="0">
              <a:solidFill>
                <a:schemeClr val="bg1"/>
              </a:solidFill>
              <a:latin typeface="ScalaSans-Bold" panose="020B080306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49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Market </a:t>
            </a:r>
            <a:r>
              <a:rPr lang="de-DE" dirty="0" err="1"/>
              <a:t>research</a:t>
            </a:r>
            <a:r>
              <a:rPr lang="de-DE" dirty="0"/>
              <a:t>: </a:t>
            </a:r>
            <a:r>
              <a:rPr lang="de-DE" dirty="0" err="1" smtClean="0"/>
              <a:t>cars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6000" dirty="0" smtClean="0">
                <a:latin typeface="ScalaSans-Bold" panose="020B0803060000020004" pitchFamily="34" charset="0"/>
              </a:rPr>
              <a:t>More than 3 </a:t>
            </a:r>
            <a:r>
              <a:rPr lang="en-US" sz="6000" dirty="0" err="1" smtClean="0">
                <a:latin typeface="ScalaSans-Bold" panose="020B0803060000020004" pitchFamily="34" charset="0"/>
              </a:rPr>
              <a:t>mio</a:t>
            </a:r>
            <a:r>
              <a:rPr lang="en-US" sz="6000" dirty="0" smtClean="0">
                <a:latin typeface="ScalaSans-Bold" panose="020B0803060000020004" pitchFamily="34" charset="0"/>
              </a:rPr>
              <a:t>. </a:t>
            </a:r>
          </a:p>
          <a:p>
            <a:pPr marL="0" indent="0" algn="ctr">
              <a:buNone/>
            </a:pPr>
            <a:r>
              <a:rPr lang="en-US" sz="3600" dirty="0"/>
              <a:t>DAB+ radios </a:t>
            </a:r>
            <a:r>
              <a:rPr lang="en-US" sz="3600" dirty="0" smtClean="0"/>
              <a:t>are in use </a:t>
            </a:r>
            <a:r>
              <a:rPr lang="en-US" sz="3600" dirty="0"/>
              <a:t>in </a:t>
            </a:r>
            <a:r>
              <a:rPr lang="en-US" sz="3600" dirty="0" smtClean="0"/>
              <a:t>cars</a:t>
            </a:r>
            <a:endParaRPr lang="en-US" sz="3600" dirty="0" smtClean="0">
              <a:solidFill>
                <a:schemeClr val="bg1"/>
              </a:solidFill>
              <a:latin typeface="ScalaSans-Bold" panose="020B080306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73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Stakeholders in Germany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de-DE" dirty="0" smtClean="0"/>
              <a:t>ARD – regional </a:t>
            </a:r>
            <a:r>
              <a:rPr lang="en-GB" dirty="0" smtClean="0"/>
              <a:t>public</a:t>
            </a:r>
            <a:r>
              <a:rPr lang="de-DE" dirty="0" smtClean="0"/>
              <a:t> TV </a:t>
            </a:r>
            <a:r>
              <a:rPr lang="en-US" dirty="0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radio</a:t>
            </a:r>
            <a:r>
              <a:rPr lang="de-DE" dirty="0" smtClean="0"/>
              <a:t>, 9 </a:t>
            </a:r>
            <a:r>
              <a:rPr lang="de-DE" dirty="0" err="1" smtClean="0"/>
              <a:t>stations</a:t>
            </a:r>
            <a:r>
              <a:rPr lang="de-DE" dirty="0" smtClean="0"/>
              <a:t>: German </a:t>
            </a:r>
            <a:r>
              <a:rPr lang="de-DE" dirty="0" err="1" smtClean="0"/>
              <a:t>federal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 smtClean="0"/>
          </a:p>
          <a:p>
            <a:pPr>
              <a:lnSpc>
                <a:spcPct val="110000"/>
              </a:lnSpc>
            </a:pPr>
            <a:r>
              <a:rPr lang="de-DE" dirty="0" smtClean="0"/>
              <a:t>Deutschlandradio, national </a:t>
            </a:r>
            <a:r>
              <a:rPr lang="de-DE" dirty="0" err="1" smtClean="0"/>
              <a:t>public</a:t>
            </a:r>
            <a:r>
              <a:rPr lang="de-DE" dirty="0" smtClean="0"/>
              <a:t> </a:t>
            </a:r>
            <a:r>
              <a:rPr lang="de-DE" dirty="0" err="1" smtClean="0"/>
              <a:t>radio</a:t>
            </a:r>
            <a:endParaRPr lang="de-DE" dirty="0" smtClean="0"/>
          </a:p>
          <a:p>
            <a:pPr>
              <a:lnSpc>
                <a:spcPct val="110000"/>
              </a:lnSpc>
            </a:pPr>
            <a:r>
              <a:rPr lang="de-DE" dirty="0" smtClean="0"/>
              <a:t>Private </a:t>
            </a:r>
            <a:r>
              <a:rPr lang="en-GB" dirty="0" smtClean="0"/>
              <a:t>programs</a:t>
            </a:r>
            <a:r>
              <a:rPr lang="de-DE" dirty="0" smtClean="0"/>
              <a:t>, regional </a:t>
            </a:r>
            <a:r>
              <a:rPr lang="de-DE" dirty="0" err="1" smtClean="0"/>
              <a:t>and</a:t>
            </a:r>
            <a:r>
              <a:rPr lang="de-DE" dirty="0" smtClean="0"/>
              <a:t> national</a:t>
            </a:r>
          </a:p>
          <a:p>
            <a:pPr>
              <a:lnSpc>
                <a:spcPct val="110000"/>
              </a:lnSpc>
            </a:pPr>
            <a:r>
              <a:rPr lang="de-DE" dirty="0" smtClean="0"/>
              <a:t>Media Broadcast – </a:t>
            </a:r>
            <a:r>
              <a:rPr lang="de-DE" dirty="0" err="1" smtClean="0"/>
              <a:t>network</a:t>
            </a:r>
            <a:r>
              <a:rPr lang="de-DE" dirty="0" smtClean="0"/>
              <a:t> </a:t>
            </a:r>
            <a:r>
              <a:rPr lang="de-DE" dirty="0" err="1" smtClean="0"/>
              <a:t>operator</a:t>
            </a:r>
            <a:endParaRPr lang="de-DE" dirty="0" smtClean="0"/>
          </a:p>
          <a:p>
            <a:pPr>
              <a:lnSpc>
                <a:spcPct val="110000"/>
              </a:lnSpc>
            </a:pPr>
            <a:r>
              <a:rPr lang="de-DE" dirty="0" smtClean="0"/>
              <a:t>Trade </a:t>
            </a:r>
            <a:r>
              <a:rPr lang="de-DE" dirty="0" err="1" smtClean="0"/>
              <a:t>and</a:t>
            </a:r>
            <a:r>
              <a:rPr lang="de-DE" dirty="0" smtClean="0"/>
              <a:t> (</a:t>
            </a:r>
            <a:r>
              <a:rPr lang="de-DE" dirty="0" err="1" smtClean="0"/>
              <a:t>car</a:t>
            </a:r>
            <a:r>
              <a:rPr lang="de-DE" dirty="0"/>
              <a:t>)</a:t>
            </a:r>
            <a:r>
              <a:rPr lang="de-DE" dirty="0" smtClean="0"/>
              <a:t> </a:t>
            </a:r>
            <a:r>
              <a:rPr lang="de-DE" dirty="0" err="1" smtClean="0"/>
              <a:t>manufacturers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46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Market </a:t>
            </a:r>
            <a:r>
              <a:rPr lang="de-DE" dirty="0" err="1"/>
              <a:t>research</a:t>
            </a:r>
            <a:r>
              <a:rPr lang="de-DE" dirty="0"/>
              <a:t>: </a:t>
            </a:r>
            <a:r>
              <a:rPr lang="de-DE" dirty="0" err="1" smtClean="0"/>
              <a:t>cars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6000" dirty="0" smtClean="0">
                <a:latin typeface="ScalaSans-Bold" panose="020B0803060000020004" pitchFamily="34" charset="0"/>
              </a:rPr>
              <a:t>Every 13</a:t>
            </a:r>
            <a:r>
              <a:rPr lang="en-US" sz="6000" baseline="30000" dirty="0" smtClean="0">
                <a:latin typeface="ScalaSans-Bold" panose="020B0803060000020004" pitchFamily="34" charset="0"/>
              </a:rPr>
              <a:t>th</a:t>
            </a:r>
            <a:r>
              <a:rPr lang="en-US" sz="6000" dirty="0" smtClean="0">
                <a:latin typeface="ScalaSans-Bold" panose="020B0803060000020004" pitchFamily="34" charset="0"/>
              </a:rPr>
              <a:t> car radio </a:t>
            </a:r>
          </a:p>
          <a:p>
            <a:pPr marL="0" indent="0" algn="ctr">
              <a:buNone/>
            </a:pPr>
            <a:r>
              <a:rPr lang="en-US" sz="3600" dirty="0">
                <a:latin typeface="+mj-lt"/>
              </a:rPr>
              <a:t>o</a:t>
            </a:r>
            <a:r>
              <a:rPr lang="en-US" sz="3600" dirty="0" smtClean="0">
                <a:latin typeface="+mj-lt"/>
              </a:rPr>
              <a:t>perates on DAB+</a:t>
            </a:r>
          </a:p>
        </p:txBody>
      </p:sp>
    </p:spTree>
    <p:extLst>
      <p:ext uri="{BB962C8B-B14F-4D97-AF65-F5344CB8AC3E}">
        <p14:creationId xmlns:p14="http://schemas.microsoft.com/office/powerpoint/2010/main" val="381541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Market </a:t>
            </a:r>
            <a:r>
              <a:rPr lang="de-DE" dirty="0" err="1"/>
              <a:t>research</a:t>
            </a:r>
            <a:r>
              <a:rPr lang="de-DE" dirty="0"/>
              <a:t>: </a:t>
            </a:r>
            <a:r>
              <a:rPr lang="de-DE" dirty="0" err="1" smtClean="0"/>
              <a:t>cars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81621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189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Get</a:t>
            </a:r>
            <a:r>
              <a:rPr lang="de-DE" dirty="0" smtClean="0"/>
              <a:t> a DAB+ </a:t>
            </a:r>
            <a:r>
              <a:rPr lang="de-DE" dirty="0" err="1" smtClean="0"/>
              <a:t>radio</a:t>
            </a:r>
            <a:r>
              <a:rPr lang="de-DE" dirty="0" smtClean="0"/>
              <a:t> in y0ur </a:t>
            </a:r>
            <a:r>
              <a:rPr lang="de-DE" dirty="0" err="1" smtClean="0"/>
              <a:t>car</a:t>
            </a:r>
            <a:r>
              <a:rPr lang="de-DE" dirty="0" smtClean="0"/>
              <a:t> </a:t>
            </a:r>
            <a:r>
              <a:rPr lang="de-DE" dirty="0" err="1" smtClean="0"/>
              <a:t>today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85000" lnSpcReduction="20000"/>
          </a:bodyPr>
          <a:lstStyle/>
          <a:p>
            <a:r>
              <a:rPr lang="en-US" sz="4300" dirty="0" smtClean="0">
                <a:latin typeface="+mj-lt"/>
              </a:rPr>
              <a:t>Don’t risk a silent radio when the digital switchover takes place</a:t>
            </a:r>
          </a:p>
          <a:p>
            <a:r>
              <a:rPr lang="en-US" sz="4300" dirty="0">
                <a:latin typeface="+mj-lt"/>
              </a:rPr>
              <a:t>E</a:t>
            </a:r>
            <a:r>
              <a:rPr lang="en-US" sz="4300" dirty="0" smtClean="0">
                <a:latin typeface="+mj-lt"/>
              </a:rPr>
              <a:t>njoy digital programs all over Europe</a:t>
            </a:r>
          </a:p>
          <a:p>
            <a:r>
              <a:rPr lang="en-US" sz="4300" dirty="0">
                <a:latin typeface="+mj-lt"/>
              </a:rPr>
              <a:t>Make use of TPEG traffic quality services</a:t>
            </a:r>
          </a:p>
          <a:p>
            <a:r>
              <a:rPr lang="en-US" sz="4300" dirty="0" smtClean="0">
                <a:latin typeface="+mj-lt"/>
              </a:rPr>
              <a:t>DAB+ radios still receive FM </a:t>
            </a:r>
          </a:p>
        </p:txBody>
      </p:sp>
    </p:spTree>
    <p:extLst>
      <p:ext uri="{BB962C8B-B14F-4D97-AF65-F5344CB8AC3E}">
        <p14:creationId xmlns:p14="http://schemas.microsoft.com/office/powerpoint/2010/main" val="18919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DAB+ in </a:t>
            </a:r>
            <a:r>
              <a:rPr lang="de-DE" dirty="0" err="1" smtClean="0"/>
              <a:t>cars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0000" lnSpcReduction="20000"/>
          </a:bodyPr>
          <a:lstStyle/>
          <a:p>
            <a:r>
              <a:rPr lang="en-US" sz="4300" dirty="0" smtClean="0">
                <a:latin typeface="+mj-lt"/>
              </a:rPr>
              <a:t>DAB+ car radios are mostly an option</a:t>
            </a:r>
          </a:p>
          <a:p>
            <a:pPr lvl="1"/>
            <a:r>
              <a:rPr lang="en-US" sz="3900" dirty="0" smtClean="0">
                <a:latin typeface="+mj-lt"/>
              </a:rPr>
              <a:t>Over the last two years prices have come down </a:t>
            </a:r>
          </a:p>
          <a:p>
            <a:pPr lvl="1"/>
            <a:r>
              <a:rPr lang="en-US" sz="3900" dirty="0" smtClean="0">
                <a:latin typeface="+mj-lt"/>
              </a:rPr>
              <a:t>Surcharge range: 70 – 250 Euro</a:t>
            </a:r>
          </a:p>
          <a:p>
            <a:pPr lvl="1"/>
            <a:r>
              <a:rPr lang="en-US" sz="3900" dirty="0" smtClean="0">
                <a:latin typeface="+mj-lt"/>
              </a:rPr>
              <a:t>Some brands(Skoda, Renault etc.) offer DAB+ without surcharge</a:t>
            </a:r>
          </a:p>
          <a:p>
            <a:r>
              <a:rPr lang="en-US" sz="4300" dirty="0">
                <a:latin typeface="+mj-lt"/>
              </a:rPr>
              <a:t>M</a:t>
            </a:r>
            <a:r>
              <a:rPr lang="en-US" sz="4300" dirty="0" smtClean="0">
                <a:latin typeface="+mj-lt"/>
              </a:rPr>
              <a:t>anufactures </a:t>
            </a:r>
            <a:r>
              <a:rPr lang="en-US" sz="4300" dirty="0">
                <a:latin typeface="+mj-lt"/>
              </a:rPr>
              <a:t>will follow </a:t>
            </a:r>
            <a:r>
              <a:rPr lang="en-US" sz="4300" dirty="0" smtClean="0">
                <a:latin typeface="+mj-lt"/>
              </a:rPr>
              <a:t>the market, </a:t>
            </a:r>
            <a:r>
              <a:rPr lang="en-US" sz="4300" dirty="0">
                <a:latin typeface="+mj-lt"/>
              </a:rPr>
              <a:t>as in the U.K., Switzerland, </a:t>
            </a:r>
            <a:r>
              <a:rPr lang="en-US" sz="4300" dirty="0" smtClean="0">
                <a:latin typeface="+mj-lt"/>
              </a:rPr>
              <a:t>and Norway</a:t>
            </a:r>
            <a:endParaRPr lang="en-US" sz="4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323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 </a:t>
            </a:r>
            <a:r>
              <a:rPr lang="de-DE" dirty="0" err="1" smtClean="0"/>
              <a:t>drives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market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DE" sz="2500" dirty="0" err="1" smtClean="0">
                <a:latin typeface="ScalaSans" panose="020B0503060000020004" pitchFamily="34" charset="0"/>
              </a:rPr>
              <a:t>Two</a:t>
            </a:r>
            <a:r>
              <a:rPr lang="de-DE" sz="2500" dirty="0" smtClean="0">
                <a:latin typeface="ScalaSans" panose="020B0503060000020004" pitchFamily="34" charset="0"/>
              </a:rPr>
              <a:t> strong </a:t>
            </a:r>
            <a:r>
              <a:rPr lang="de-DE" sz="2500" dirty="0" err="1" smtClean="0">
                <a:latin typeface="ScalaSans" panose="020B0503060000020004" pitchFamily="34" charset="0"/>
              </a:rPr>
              <a:t>consumer</a:t>
            </a:r>
            <a:r>
              <a:rPr lang="de-DE" sz="2500" dirty="0" smtClean="0">
                <a:latin typeface="ScalaSans" panose="020B0503060000020004" pitchFamily="34" charset="0"/>
              </a:rPr>
              <a:t> </a:t>
            </a:r>
            <a:r>
              <a:rPr lang="de-DE" sz="2500" dirty="0" err="1" smtClean="0">
                <a:latin typeface="ScalaSans" panose="020B0503060000020004" pitchFamily="34" charset="0"/>
              </a:rPr>
              <a:t>groups</a:t>
            </a:r>
            <a:r>
              <a:rPr lang="de-DE" sz="2500" dirty="0">
                <a:latin typeface="ScalaSans" panose="020B0503060000020004" pitchFamily="34" charset="0"/>
              </a:rPr>
              <a:t>:</a:t>
            </a:r>
            <a:r>
              <a:rPr lang="de-DE" sz="2500" dirty="0" smtClean="0">
                <a:latin typeface="ScalaSans" panose="020B0503060000020004" pitchFamily="34" charset="0"/>
              </a:rPr>
              <a:t> „</a:t>
            </a:r>
            <a:r>
              <a:rPr lang="de-DE" sz="2500" dirty="0" err="1" smtClean="0">
                <a:latin typeface="ScalaSans" panose="020B0503060000020004" pitchFamily="34" charset="0"/>
              </a:rPr>
              <a:t>young</a:t>
            </a:r>
            <a:r>
              <a:rPr lang="de-DE" sz="2500" dirty="0" smtClean="0">
                <a:latin typeface="ScalaSans" panose="020B0503060000020004" pitchFamily="34" charset="0"/>
              </a:rPr>
              <a:t>“ </a:t>
            </a:r>
            <a:r>
              <a:rPr lang="de-DE" sz="2500" dirty="0" err="1" smtClean="0">
                <a:latin typeface="ScalaSans" panose="020B0503060000020004" pitchFamily="34" charset="0"/>
              </a:rPr>
              <a:t>and</a:t>
            </a:r>
            <a:r>
              <a:rPr lang="de-DE" sz="2500" dirty="0" smtClean="0">
                <a:latin typeface="ScalaSans" panose="020B0503060000020004" pitchFamily="34" charset="0"/>
              </a:rPr>
              <a:t> „</a:t>
            </a:r>
            <a:r>
              <a:rPr lang="de-DE" sz="2500" dirty="0" err="1" smtClean="0">
                <a:latin typeface="ScalaSans" panose="020B0503060000020004" pitchFamily="34" charset="0"/>
              </a:rPr>
              <a:t>old</a:t>
            </a:r>
            <a:r>
              <a:rPr lang="de-DE" sz="2500" dirty="0" smtClean="0">
                <a:latin typeface="ScalaSans" panose="020B0503060000020004" pitchFamily="34" charset="0"/>
              </a:rPr>
              <a:t>“ </a:t>
            </a:r>
            <a:r>
              <a:rPr lang="de-DE" sz="2500" dirty="0" err="1" smtClean="0">
                <a:latin typeface="ScalaSans" panose="020B0503060000020004" pitchFamily="34" charset="0"/>
              </a:rPr>
              <a:t>adopter</a:t>
            </a:r>
            <a:r>
              <a:rPr lang="de-DE" sz="2500" dirty="0" smtClean="0">
                <a:latin typeface="ScalaSans" panose="020B0503060000020004" pitchFamily="34" charset="0"/>
              </a:rPr>
              <a:t>:</a:t>
            </a:r>
          </a:p>
          <a:p>
            <a:r>
              <a:rPr lang="de-DE" sz="2300" dirty="0" err="1" smtClean="0">
                <a:latin typeface="ScalaSans" panose="020B0503060000020004" pitchFamily="34" charset="0"/>
              </a:rPr>
              <a:t>From</a:t>
            </a:r>
            <a:r>
              <a:rPr lang="de-DE" sz="2300" dirty="0" smtClean="0">
                <a:latin typeface="ScalaSans" panose="020B0503060000020004" pitchFamily="34" charset="0"/>
              </a:rPr>
              <a:t> 14 </a:t>
            </a:r>
            <a:r>
              <a:rPr lang="de-DE" sz="2300" dirty="0" err="1" smtClean="0">
                <a:latin typeface="ScalaSans" panose="020B0503060000020004" pitchFamily="34" charset="0"/>
              </a:rPr>
              <a:t>to</a:t>
            </a:r>
            <a:r>
              <a:rPr lang="de-DE" sz="2300" dirty="0" smtClean="0">
                <a:latin typeface="ScalaSans" panose="020B0503060000020004" pitchFamily="34" charset="0"/>
              </a:rPr>
              <a:t> 29 </a:t>
            </a:r>
            <a:r>
              <a:rPr lang="de-DE" sz="2300" dirty="0" err="1" smtClean="0">
                <a:latin typeface="ScalaSans" panose="020B0503060000020004" pitchFamily="34" charset="0"/>
              </a:rPr>
              <a:t>years</a:t>
            </a:r>
            <a:r>
              <a:rPr lang="de-DE" sz="2300" dirty="0" smtClean="0">
                <a:latin typeface="ScalaSans" panose="020B0503060000020004" pitchFamily="34" charset="0"/>
              </a:rPr>
              <a:t>:</a:t>
            </a:r>
          </a:p>
          <a:p>
            <a:pPr lvl="1"/>
            <a:r>
              <a:rPr lang="de-DE" sz="1900" dirty="0">
                <a:latin typeface="ScalaSans" panose="020B0503060000020004" pitchFamily="34" charset="0"/>
              </a:rPr>
              <a:t>1/3 </a:t>
            </a:r>
            <a:r>
              <a:rPr lang="de-DE" sz="1900" dirty="0" err="1">
                <a:latin typeface="ScalaSans" panose="020B0503060000020004" pitchFamily="34" charset="0"/>
              </a:rPr>
              <a:t>of</a:t>
            </a:r>
            <a:r>
              <a:rPr lang="de-DE" sz="1900" dirty="0">
                <a:latin typeface="ScalaSans" panose="020B0503060000020004" pitchFamily="34" charset="0"/>
              </a:rPr>
              <a:t> all DAB+ </a:t>
            </a:r>
            <a:r>
              <a:rPr lang="de-DE" sz="1900" dirty="0" err="1">
                <a:latin typeface="ScalaSans" panose="020B0503060000020004" pitchFamily="34" charset="0"/>
              </a:rPr>
              <a:t>radio</a:t>
            </a:r>
            <a:r>
              <a:rPr lang="de-DE" sz="1900" dirty="0">
                <a:latin typeface="ScalaSans" panose="020B0503060000020004" pitchFamily="34" charset="0"/>
              </a:rPr>
              <a:t> </a:t>
            </a:r>
            <a:r>
              <a:rPr lang="de-DE" sz="1900" dirty="0" err="1">
                <a:latin typeface="ScalaSans" panose="020B0503060000020004" pitchFamily="34" charset="0"/>
              </a:rPr>
              <a:t>buyers</a:t>
            </a:r>
            <a:r>
              <a:rPr lang="de-DE" sz="1900" dirty="0">
                <a:latin typeface="ScalaSans" panose="020B0503060000020004" pitchFamily="34" charset="0"/>
              </a:rPr>
              <a:t>, </a:t>
            </a:r>
            <a:r>
              <a:rPr lang="de-DE" sz="1900" dirty="0" err="1">
                <a:latin typeface="ScalaSans" panose="020B0503060000020004" pitchFamily="34" charset="0"/>
              </a:rPr>
              <a:t>driven</a:t>
            </a:r>
            <a:r>
              <a:rPr lang="de-DE" sz="1900" dirty="0">
                <a:latin typeface="ScalaSans" panose="020B0503060000020004" pitchFamily="34" charset="0"/>
              </a:rPr>
              <a:t> </a:t>
            </a:r>
            <a:r>
              <a:rPr lang="de-DE" sz="1900" dirty="0" err="1">
                <a:latin typeface="ScalaSans" panose="020B0503060000020004" pitchFamily="34" charset="0"/>
              </a:rPr>
              <a:t>by</a:t>
            </a:r>
            <a:r>
              <a:rPr lang="de-DE" sz="1900" dirty="0">
                <a:latin typeface="ScalaSans" panose="020B0503060000020004" pitchFamily="34" charset="0"/>
              </a:rPr>
              <a:t> </a:t>
            </a:r>
            <a:r>
              <a:rPr lang="de-DE" sz="1900" dirty="0" err="1">
                <a:latin typeface="ScalaSans" panose="020B0503060000020004" pitchFamily="34" charset="0"/>
              </a:rPr>
              <a:t>special</a:t>
            </a:r>
            <a:r>
              <a:rPr lang="de-DE" sz="1900" dirty="0">
                <a:latin typeface="ScalaSans" panose="020B0503060000020004" pitchFamily="34" charset="0"/>
              </a:rPr>
              <a:t> </a:t>
            </a:r>
            <a:r>
              <a:rPr lang="de-DE" sz="1900" dirty="0" err="1">
                <a:latin typeface="ScalaSans" panose="020B0503060000020004" pitchFamily="34" charset="0"/>
              </a:rPr>
              <a:t>interest</a:t>
            </a:r>
            <a:r>
              <a:rPr lang="de-DE" sz="1900" dirty="0">
                <a:latin typeface="ScalaSans" panose="020B0503060000020004" pitchFamily="34" charset="0"/>
              </a:rPr>
              <a:t> </a:t>
            </a:r>
            <a:r>
              <a:rPr lang="de-DE" sz="1900" dirty="0" err="1">
                <a:latin typeface="ScalaSans" panose="020B0503060000020004" pitchFamily="34" charset="0"/>
              </a:rPr>
              <a:t>programs</a:t>
            </a:r>
            <a:r>
              <a:rPr lang="de-DE" sz="1900" dirty="0">
                <a:latin typeface="ScalaSans" panose="020B0503060000020004" pitchFamily="34" charset="0"/>
              </a:rPr>
              <a:t> such </a:t>
            </a:r>
            <a:r>
              <a:rPr lang="de-DE" sz="1900" dirty="0" err="1">
                <a:latin typeface="ScalaSans" panose="020B0503060000020004" pitchFamily="34" charset="0"/>
              </a:rPr>
              <a:t>as</a:t>
            </a:r>
            <a:r>
              <a:rPr lang="de-DE" sz="1900" dirty="0">
                <a:latin typeface="ScalaSans" panose="020B0503060000020004" pitchFamily="34" charset="0"/>
              </a:rPr>
              <a:t> </a:t>
            </a:r>
            <a:r>
              <a:rPr lang="de-DE" sz="1900" dirty="0" err="1">
                <a:latin typeface="ScalaSans" panose="020B0503060000020004" pitchFamily="34" charset="0"/>
              </a:rPr>
              <a:t>DRadio</a:t>
            </a:r>
            <a:r>
              <a:rPr lang="de-DE" sz="1900" dirty="0">
                <a:latin typeface="ScalaSans" panose="020B0503060000020004" pitchFamily="34" charset="0"/>
              </a:rPr>
              <a:t> Wissen </a:t>
            </a:r>
          </a:p>
          <a:p>
            <a:r>
              <a:rPr lang="de-DE" sz="2300" dirty="0" err="1" smtClean="0">
                <a:latin typeface="ScalaSans" panose="020B0503060000020004" pitchFamily="34" charset="0"/>
              </a:rPr>
              <a:t>Older</a:t>
            </a:r>
            <a:r>
              <a:rPr lang="de-DE" sz="2300" dirty="0">
                <a:latin typeface="ScalaSans" panose="020B0503060000020004" pitchFamily="34" charset="0"/>
              </a:rPr>
              <a:t> </a:t>
            </a:r>
            <a:r>
              <a:rPr lang="de-DE" sz="2300" dirty="0" err="1" smtClean="0">
                <a:latin typeface="ScalaSans" panose="020B0503060000020004" pitchFamily="34" charset="0"/>
              </a:rPr>
              <a:t>than</a:t>
            </a:r>
            <a:r>
              <a:rPr lang="de-DE" sz="2300" dirty="0" smtClean="0">
                <a:latin typeface="ScalaSans" panose="020B0503060000020004" pitchFamily="34" charset="0"/>
              </a:rPr>
              <a:t> 60 </a:t>
            </a:r>
            <a:r>
              <a:rPr lang="de-DE" sz="2300" dirty="0" err="1" smtClean="0">
                <a:latin typeface="ScalaSans" panose="020B0503060000020004" pitchFamily="34" charset="0"/>
              </a:rPr>
              <a:t>years</a:t>
            </a:r>
            <a:r>
              <a:rPr lang="de-DE" sz="2300" dirty="0" smtClean="0">
                <a:latin typeface="ScalaSans" panose="020B0503060000020004" pitchFamily="34" charset="0"/>
              </a:rPr>
              <a:t>: </a:t>
            </a:r>
            <a:endParaRPr lang="de-DE" sz="2300" dirty="0">
              <a:latin typeface="ScalaSans" panose="020B0503060000020004" pitchFamily="34" charset="0"/>
            </a:endParaRPr>
          </a:p>
          <a:p>
            <a:pPr marL="857250" lvl="1" indent="-457200"/>
            <a:r>
              <a:rPr lang="de-DE" sz="1900" dirty="0" err="1">
                <a:latin typeface="ScalaSans" panose="020B0503060000020004" pitchFamily="34" charset="0"/>
              </a:rPr>
              <a:t>Prefer</a:t>
            </a:r>
            <a:r>
              <a:rPr lang="de-DE" sz="1900" dirty="0">
                <a:latin typeface="ScalaSans" panose="020B0503060000020004" pitchFamily="34" charset="0"/>
              </a:rPr>
              <a:t> </a:t>
            </a:r>
            <a:r>
              <a:rPr lang="de-DE" sz="1900" dirty="0" err="1">
                <a:latin typeface="ScalaSans" panose="020B0503060000020004" pitchFamily="34" charset="0"/>
              </a:rPr>
              <a:t>listening</a:t>
            </a:r>
            <a:r>
              <a:rPr lang="de-DE" sz="1900" dirty="0">
                <a:latin typeface="ScalaSans" panose="020B0503060000020004" pitchFamily="34" charset="0"/>
              </a:rPr>
              <a:t> </a:t>
            </a:r>
            <a:r>
              <a:rPr lang="de-DE" sz="1900" dirty="0" err="1">
                <a:latin typeface="ScalaSans" panose="020B0503060000020004" pitchFamily="34" charset="0"/>
              </a:rPr>
              <a:t>to</a:t>
            </a:r>
            <a:r>
              <a:rPr lang="de-DE" sz="1900" dirty="0">
                <a:latin typeface="ScalaSans" panose="020B0503060000020004" pitchFamily="34" charset="0"/>
              </a:rPr>
              <a:t> </a:t>
            </a:r>
            <a:r>
              <a:rPr lang="de-DE" sz="1900" dirty="0" smtClean="0">
                <a:latin typeface="ScalaSans" panose="020B0503060000020004" pitchFamily="34" charset="0"/>
              </a:rPr>
              <a:t>„</a:t>
            </a:r>
            <a:r>
              <a:rPr lang="de-DE" sz="1900" dirty="0" err="1" smtClean="0">
                <a:latin typeface="ScalaSans" panose="020B0503060000020004" pitchFamily="34" charset="0"/>
              </a:rPr>
              <a:t>Oom</a:t>
            </a:r>
            <a:r>
              <a:rPr lang="de-DE" sz="1900" dirty="0" smtClean="0">
                <a:latin typeface="ScalaSans" panose="020B0503060000020004" pitchFamily="34" charset="0"/>
              </a:rPr>
              <a:t>-pah“ </a:t>
            </a:r>
            <a:r>
              <a:rPr lang="de-DE" sz="1900" dirty="0" err="1" smtClean="0">
                <a:latin typeface="ScalaSans" panose="020B0503060000020004" pitchFamily="34" charset="0"/>
              </a:rPr>
              <a:t>folk</a:t>
            </a:r>
            <a:r>
              <a:rPr lang="de-DE" sz="1900" dirty="0" smtClean="0">
                <a:latin typeface="ScalaSans" panose="020B0503060000020004" pitchFamily="34" charset="0"/>
              </a:rPr>
              <a:t> </a:t>
            </a:r>
            <a:r>
              <a:rPr lang="de-DE" sz="1900" dirty="0" err="1" smtClean="0">
                <a:latin typeface="ScalaSans" panose="020B0503060000020004" pitchFamily="34" charset="0"/>
              </a:rPr>
              <a:t>music</a:t>
            </a:r>
            <a:r>
              <a:rPr lang="de-DE" sz="1900" dirty="0" smtClean="0">
                <a:latin typeface="ScalaSans" panose="020B0503060000020004" pitchFamily="34" charset="0"/>
              </a:rPr>
              <a:t>, </a:t>
            </a:r>
            <a:r>
              <a:rPr lang="de-DE" sz="1900" dirty="0" err="1" smtClean="0">
                <a:latin typeface="ScalaSans" panose="020B0503060000020004" pitchFamily="34" charset="0"/>
              </a:rPr>
              <a:t>classical</a:t>
            </a:r>
            <a:r>
              <a:rPr lang="de-DE" sz="1900" dirty="0" smtClean="0">
                <a:latin typeface="ScalaSans" panose="020B0503060000020004" pitchFamily="34" charset="0"/>
              </a:rPr>
              <a:t> </a:t>
            </a:r>
            <a:r>
              <a:rPr lang="de-DE" sz="1900" dirty="0" err="1" smtClean="0">
                <a:latin typeface="ScalaSans" panose="020B0503060000020004" pitchFamily="34" charset="0"/>
              </a:rPr>
              <a:t>music</a:t>
            </a:r>
            <a:r>
              <a:rPr lang="de-DE" sz="1900" dirty="0" smtClean="0">
                <a:latin typeface="ScalaSans" panose="020B0503060000020004" pitchFamily="34" charset="0"/>
              </a:rPr>
              <a:t>, </a:t>
            </a:r>
            <a:r>
              <a:rPr lang="de-DE" sz="1900" dirty="0" err="1" smtClean="0">
                <a:latin typeface="ScalaSans" panose="020B0503060000020004" pitchFamily="34" charset="0"/>
              </a:rPr>
              <a:t>and</a:t>
            </a:r>
            <a:r>
              <a:rPr lang="de-DE" sz="1900" dirty="0" smtClean="0">
                <a:latin typeface="ScalaSans" panose="020B0503060000020004" pitchFamily="34" charset="0"/>
              </a:rPr>
              <a:t> </a:t>
            </a:r>
            <a:r>
              <a:rPr lang="de-DE" sz="1900" dirty="0" err="1" smtClean="0">
                <a:latin typeface="ScalaSans" panose="020B0503060000020004" pitchFamily="34" charset="0"/>
              </a:rPr>
              <a:t>talk</a:t>
            </a:r>
            <a:endParaRPr lang="de-DE" sz="2700" dirty="0" smtClean="0">
              <a:latin typeface="ScalaSans" panose="020B0503060000020004" pitchFamily="34" charset="0"/>
            </a:endParaRPr>
          </a:p>
          <a:p>
            <a:r>
              <a:rPr lang="en-US" sz="2500" dirty="0">
                <a:latin typeface="ScalaSans" panose="020B0503060000020004" pitchFamily="34" charset="0"/>
              </a:rPr>
              <a:t>Currently 600 DAB+ capable </a:t>
            </a:r>
            <a:r>
              <a:rPr lang="en-US" sz="2500" dirty="0" smtClean="0">
                <a:latin typeface="ScalaSans" panose="020B0503060000020004" pitchFamily="34" charset="0"/>
              </a:rPr>
              <a:t>receivers available </a:t>
            </a:r>
          </a:p>
          <a:p>
            <a:r>
              <a:rPr lang="en-US" sz="2500" smtClean="0">
                <a:latin typeface="ScalaSans" panose="020B0503060000020004" pitchFamily="34" charset="0"/>
              </a:rPr>
              <a:t>A digital radio </a:t>
            </a:r>
            <a:r>
              <a:rPr lang="en-US" sz="2500" dirty="0" smtClean="0">
                <a:latin typeface="ScalaSans" panose="020B0503060000020004" pitchFamily="34" charset="0"/>
              </a:rPr>
              <a:t>is NO luxury, it is an everyday tool</a:t>
            </a:r>
            <a:endParaRPr lang="en-US" sz="2500" dirty="0">
              <a:latin typeface="ScalaSans" panose="020B050306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25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</a:t>
            </a:r>
            <a:r>
              <a:rPr lang="de-DE" dirty="0" smtClean="0"/>
              <a:t>igitalradio.de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68709"/>
            <a:ext cx="5746296" cy="3606904"/>
          </a:xfrm>
        </p:spPr>
      </p:pic>
      <p:sp>
        <p:nvSpPr>
          <p:cNvPr id="3" name="Textfeld 2"/>
          <p:cNvSpPr txBox="1"/>
          <p:nvPr/>
        </p:nvSpPr>
        <p:spPr>
          <a:xfrm>
            <a:off x="2675475" y="4587333"/>
            <a:ext cx="3816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  <a:hlinkClick r:id="rId3"/>
              </a:rPr>
              <a:t>http://www.digitalradio.de/index.php/de</a:t>
            </a:r>
            <a:r>
              <a:rPr lang="de-DE" sz="1000" dirty="0" smtClean="0">
                <a:solidFill>
                  <a:srgbClr val="FF0000"/>
                </a:solidFill>
                <a:hlinkClick r:id="rId3"/>
              </a:rPr>
              <a:t>/</a:t>
            </a:r>
            <a:r>
              <a:rPr lang="de-DE" sz="1000" dirty="0" smtClean="0"/>
              <a:t>. Joint </a:t>
            </a:r>
            <a:r>
              <a:rPr lang="de-DE" sz="1000" dirty="0" err="1" smtClean="0"/>
              <a:t>effort</a:t>
            </a:r>
            <a:r>
              <a:rPr lang="de-DE" sz="1000" dirty="0" smtClean="0"/>
              <a:t> </a:t>
            </a:r>
            <a:r>
              <a:rPr lang="de-DE" sz="1000" dirty="0" err="1" smtClean="0"/>
              <a:t>with</a:t>
            </a:r>
            <a:r>
              <a:rPr lang="de-DE" sz="1000" dirty="0" smtClean="0"/>
              <a:t> ARD</a:t>
            </a:r>
            <a:r>
              <a:rPr lang="de-DE" sz="1000" dirty="0" smtClean="0">
                <a:solidFill>
                  <a:srgbClr val="FF0000"/>
                </a:solidFill>
              </a:rPr>
              <a:t> </a:t>
            </a:r>
            <a:endParaRPr lang="de-DE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M:\Zorger\Digitalradio\International DAB\NL\IBC Amsterdam 06 2016\IFA BILDER\DR160906_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5525" y="-968375"/>
            <a:ext cx="11522075" cy="766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73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6" name="Picture 4" descr="M:\Zorger\Digitalradio\International DAB\NL\IBC Amsterdam 06 2016\IFA BILDER\DR160906_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930" y="-873641"/>
            <a:ext cx="9463734" cy="631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 descr="M:\Zorger\Digitalradio\International DAB\NL\IBC Amsterdam 06 2016\IFA BILDER\DR160906_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8075" y="-547688"/>
            <a:ext cx="11522075" cy="766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9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key</a:t>
            </a:r>
            <a:r>
              <a:rPr lang="de-DE" dirty="0" smtClean="0"/>
              <a:t> </a:t>
            </a:r>
            <a:r>
              <a:rPr lang="de-DE" dirty="0" err="1" smtClean="0"/>
              <a:t>perspectives</a:t>
            </a:r>
            <a:r>
              <a:rPr lang="de-DE" dirty="0" smtClean="0"/>
              <a:t>?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de-DE" dirty="0" smtClean="0"/>
              <a:t>Create </a:t>
            </a:r>
            <a:r>
              <a:rPr lang="de-DE" dirty="0" err="1" smtClean="0"/>
              <a:t>market</a:t>
            </a:r>
            <a:r>
              <a:rPr lang="de-DE" dirty="0" smtClean="0"/>
              <a:t> </a:t>
            </a:r>
            <a:r>
              <a:rPr lang="de-DE" dirty="0" err="1" smtClean="0"/>
              <a:t>impact</a:t>
            </a:r>
            <a:endParaRPr lang="de-DE" dirty="0" smtClean="0"/>
          </a:p>
          <a:p>
            <a:pPr>
              <a:lnSpc>
                <a:spcPct val="110000"/>
              </a:lnSpc>
            </a:pPr>
            <a:r>
              <a:rPr lang="de-DE" dirty="0" smtClean="0"/>
              <a:t>Form </a:t>
            </a:r>
            <a:r>
              <a:rPr lang="de-DE" dirty="0" err="1" smtClean="0"/>
              <a:t>alliances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stakeholders</a:t>
            </a:r>
            <a:r>
              <a:rPr lang="de-DE" dirty="0" smtClean="0"/>
              <a:t>, </a:t>
            </a:r>
            <a:r>
              <a:rPr lang="de-DE" dirty="0" err="1" smtClean="0"/>
              <a:t>even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competitors</a:t>
            </a:r>
            <a:endParaRPr lang="de-DE" dirty="0" smtClean="0"/>
          </a:p>
          <a:p>
            <a:pPr lvl="1">
              <a:lnSpc>
                <a:spcPct val="110000"/>
              </a:lnSpc>
            </a:pPr>
            <a:r>
              <a:rPr lang="de-DE" dirty="0" err="1"/>
              <a:t>D</a:t>
            </a:r>
            <a:r>
              <a:rPr lang="de-DE" dirty="0" err="1" smtClean="0"/>
              <a:t>iversity</a:t>
            </a:r>
            <a:r>
              <a:rPr lang="de-DE" dirty="0" smtClean="0"/>
              <a:t> in </a:t>
            </a:r>
            <a:r>
              <a:rPr lang="de-DE" dirty="0" err="1" smtClean="0"/>
              <a:t>radio</a:t>
            </a:r>
            <a:r>
              <a:rPr lang="de-DE" dirty="0" smtClean="0"/>
              <a:t> </a:t>
            </a:r>
            <a:r>
              <a:rPr lang="de-DE" dirty="0" err="1" smtClean="0"/>
              <a:t>programs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products</a:t>
            </a:r>
            <a:endParaRPr lang="de-DE" dirty="0" smtClean="0"/>
          </a:p>
          <a:p>
            <a:pPr lvl="1">
              <a:lnSpc>
                <a:spcPct val="110000"/>
              </a:lnSpc>
            </a:pPr>
            <a:r>
              <a:rPr lang="de-DE" dirty="0" err="1" smtClean="0"/>
              <a:t>Unity</a:t>
            </a:r>
            <a:r>
              <a:rPr lang="de-DE" dirty="0" smtClean="0"/>
              <a:t> in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important</a:t>
            </a:r>
            <a:r>
              <a:rPr lang="de-DE" dirty="0" smtClean="0"/>
              <a:t> DAB/DAB+ </a:t>
            </a:r>
            <a:r>
              <a:rPr lang="de-DE" dirty="0" err="1" smtClean="0"/>
              <a:t>is</a:t>
            </a:r>
            <a:endParaRPr lang="de-DE" dirty="0" smtClean="0"/>
          </a:p>
          <a:p>
            <a:pPr>
              <a:lnSpc>
                <a:spcPct val="110000"/>
              </a:lnSpc>
            </a:pPr>
            <a:r>
              <a:rPr lang="de-DE" dirty="0" smtClean="0"/>
              <a:t>Request </a:t>
            </a:r>
            <a:r>
              <a:rPr lang="de-DE" dirty="0" err="1" smtClean="0"/>
              <a:t>politicians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clear</a:t>
            </a:r>
            <a:r>
              <a:rPr lang="de-DE" dirty="0" smtClean="0"/>
              <a:t> </a:t>
            </a:r>
            <a:r>
              <a:rPr lang="de-DE" dirty="0" err="1" smtClean="0"/>
              <a:t>vote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DAB/DAB+</a:t>
            </a:r>
          </a:p>
          <a:p>
            <a:pPr>
              <a:lnSpc>
                <a:spcPct val="110000"/>
              </a:lnSpc>
            </a:pPr>
            <a:r>
              <a:rPr lang="de-DE" dirty="0" smtClean="0"/>
              <a:t>Request </a:t>
            </a:r>
            <a:r>
              <a:rPr lang="de-DE" dirty="0" err="1" smtClean="0"/>
              <a:t>car</a:t>
            </a:r>
            <a:r>
              <a:rPr lang="de-DE" dirty="0" smtClean="0"/>
              <a:t> </a:t>
            </a:r>
            <a:r>
              <a:rPr lang="de-DE" dirty="0" err="1" smtClean="0"/>
              <a:t>manufacturers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actively</a:t>
            </a:r>
            <a:r>
              <a:rPr lang="de-DE" dirty="0" smtClean="0"/>
              <a:t> </a:t>
            </a:r>
            <a:r>
              <a:rPr lang="de-DE" dirty="0" err="1" smtClean="0"/>
              <a:t>include</a:t>
            </a:r>
            <a:r>
              <a:rPr lang="de-DE" dirty="0" smtClean="0"/>
              <a:t> DAB+ </a:t>
            </a:r>
            <a:r>
              <a:rPr lang="de-DE" dirty="0" err="1" smtClean="0"/>
              <a:t>radios</a:t>
            </a:r>
            <a:r>
              <a:rPr lang="de-DE" dirty="0" smtClean="0"/>
              <a:t> (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surcharge</a:t>
            </a:r>
            <a:r>
              <a:rPr lang="de-DE" dirty="0" smtClean="0"/>
              <a:t>)</a:t>
            </a:r>
          </a:p>
          <a:p>
            <a:pPr lvl="1"/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739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Joint </a:t>
            </a:r>
            <a:r>
              <a:rPr lang="de-DE" dirty="0" err="1" smtClean="0"/>
              <a:t>effort</a:t>
            </a:r>
            <a:r>
              <a:rPr lang="de-DE" dirty="0" smtClean="0"/>
              <a:t> in Germany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de-DE" dirty="0" smtClean="0"/>
              <a:t>German </a:t>
            </a:r>
            <a:r>
              <a:rPr lang="de-DE" dirty="0" err="1"/>
              <a:t>M</a:t>
            </a:r>
            <a:r>
              <a:rPr lang="de-DE" dirty="0" err="1" smtClean="0"/>
              <a:t>inistry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/>
              <a:t>D</a:t>
            </a:r>
            <a:r>
              <a:rPr lang="de-DE" dirty="0" smtClean="0"/>
              <a:t>igital </a:t>
            </a:r>
            <a:r>
              <a:rPr lang="de-DE" dirty="0"/>
              <a:t>I</a:t>
            </a:r>
            <a:r>
              <a:rPr lang="de-DE" dirty="0" smtClean="0"/>
              <a:t>nfrastructure: DAB+ </a:t>
            </a:r>
            <a:r>
              <a:rPr lang="de-DE" dirty="0" err="1" smtClean="0"/>
              <a:t>broadcast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successor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FM</a:t>
            </a:r>
          </a:p>
          <a:p>
            <a:pPr lvl="1">
              <a:lnSpc>
                <a:spcPct val="120000"/>
              </a:lnSpc>
            </a:pP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switchoff</a:t>
            </a:r>
            <a:r>
              <a:rPr lang="de-DE" dirty="0" smtClean="0"/>
              <a:t> </a:t>
            </a:r>
            <a:r>
              <a:rPr lang="de-DE" dirty="0" err="1" smtClean="0"/>
              <a:t>date</a:t>
            </a:r>
            <a:r>
              <a:rPr lang="de-DE" dirty="0" smtClean="0"/>
              <a:t> </a:t>
            </a:r>
            <a:r>
              <a:rPr lang="de-DE" dirty="0" err="1" smtClean="0"/>
              <a:t>yet</a:t>
            </a:r>
            <a:endParaRPr lang="de-DE" dirty="0" smtClean="0"/>
          </a:p>
          <a:p>
            <a:pPr lvl="1">
              <a:lnSpc>
                <a:spcPct val="120000"/>
              </a:lnSpc>
            </a:pPr>
            <a:r>
              <a:rPr lang="de-DE" dirty="0" smtClean="0"/>
              <a:t>Digital Roadmap </a:t>
            </a:r>
            <a:r>
              <a:rPr lang="en-US" dirty="0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December</a:t>
            </a:r>
            <a:r>
              <a:rPr lang="de-DE" dirty="0" smtClean="0"/>
              <a:t> 2016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ARD </a:t>
            </a:r>
            <a:r>
              <a:rPr lang="de-DE" dirty="0" err="1" smtClean="0"/>
              <a:t>and</a:t>
            </a:r>
            <a:r>
              <a:rPr lang="de-DE" dirty="0" smtClean="0"/>
              <a:t> Deutschlandradio: Close Alliance</a:t>
            </a:r>
          </a:p>
          <a:p>
            <a:pPr lvl="1">
              <a:lnSpc>
                <a:spcPct val="120000"/>
              </a:lnSpc>
            </a:pPr>
            <a:r>
              <a:rPr lang="de-DE" dirty="0" err="1" smtClean="0"/>
              <a:t>Financing</a:t>
            </a:r>
            <a:r>
              <a:rPr lang="de-DE" dirty="0" smtClean="0"/>
              <a:t> via </a:t>
            </a:r>
            <a:r>
              <a:rPr lang="de-DE" dirty="0" err="1" smtClean="0"/>
              <a:t>public</a:t>
            </a:r>
            <a:r>
              <a:rPr lang="de-DE" dirty="0" smtClean="0"/>
              <a:t> </a:t>
            </a:r>
            <a:r>
              <a:rPr lang="de-DE" dirty="0" err="1" smtClean="0"/>
              <a:t>fee</a:t>
            </a:r>
            <a:r>
              <a:rPr lang="de-DE" dirty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</a:p>
          <a:p>
            <a:pPr lvl="1">
              <a:lnSpc>
                <a:spcPct val="120000"/>
              </a:lnSpc>
            </a:pPr>
            <a:r>
              <a:rPr lang="de-DE" dirty="0" err="1"/>
              <a:t>F</a:t>
            </a:r>
            <a:r>
              <a:rPr lang="de-DE" dirty="0" err="1" smtClean="0"/>
              <a:t>resh</a:t>
            </a:r>
            <a:r>
              <a:rPr lang="de-DE" dirty="0" smtClean="0"/>
              <a:t> </a:t>
            </a:r>
            <a:r>
              <a:rPr lang="de-DE" dirty="0" err="1" smtClean="0"/>
              <a:t>money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period</a:t>
            </a:r>
            <a:r>
              <a:rPr lang="de-DE" dirty="0" smtClean="0"/>
              <a:t> 2017-2020</a:t>
            </a:r>
          </a:p>
          <a:p>
            <a:pPr lvl="1">
              <a:lnSpc>
                <a:spcPct val="120000"/>
              </a:lnSpc>
            </a:pPr>
            <a:r>
              <a:rPr lang="de-DE" dirty="0" smtClean="0"/>
              <a:t>„Hybrid </a:t>
            </a:r>
            <a:r>
              <a:rPr lang="de-DE" dirty="0" err="1" smtClean="0"/>
              <a:t>strategy</a:t>
            </a:r>
            <a:r>
              <a:rPr lang="de-DE" dirty="0" smtClean="0"/>
              <a:t>“: DAB+ </a:t>
            </a:r>
            <a:r>
              <a:rPr lang="de-DE" dirty="0" err="1" smtClean="0"/>
              <a:t>and</a:t>
            </a:r>
            <a:r>
              <a:rPr lang="de-DE" dirty="0" smtClean="0"/>
              <a:t> Internet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broadcast</a:t>
            </a:r>
            <a:r>
              <a:rPr lang="de-DE" dirty="0" smtClean="0"/>
              <a:t> </a:t>
            </a:r>
            <a:r>
              <a:rPr lang="de-DE" dirty="0" err="1" smtClean="0"/>
              <a:t>channels</a:t>
            </a:r>
            <a:endParaRPr lang="de-DE" dirty="0" smtClean="0"/>
          </a:p>
          <a:p>
            <a:pPr lvl="1">
              <a:lnSpc>
                <a:spcPct val="120000"/>
              </a:lnSpc>
            </a:pPr>
            <a:r>
              <a:rPr lang="de-DE" dirty="0" smtClean="0"/>
              <a:t>DAB+ </a:t>
            </a:r>
            <a:r>
              <a:rPr lang="de-DE" dirty="0" err="1" smtClean="0"/>
              <a:t>allows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variety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programs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monthly</a:t>
            </a:r>
            <a:r>
              <a:rPr lang="de-DE" dirty="0" smtClean="0"/>
              <a:t> </a:t>
            </a:r>
            <a:r>
              <a:rPr lang="de-DE" dirty="0" err="1" smtClean="0"/>
              <a:t>fee</a:t>
            </a:r>
            <a:endParaRPr lang="de-DE" dirty="0" smtClean="0"/>
          </a:p>
          <a:p>
            <a:pPr lvl="1">
              <a:lnSpc>
                <a:spcPct val="120000"/>
              </a:lnSpc>
            </a:pPr>
            <a:endParaRPr lang="de-DE" dirty="0"/>
          </a:p>
          <a:p>
            <a:pPr lvl="1">
              <a:lnSpc>
                <a:spcPct val="120000"/>
              </a:lnSpc>
            </a:pPr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407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Joint </a:t>
            </a:r>
            <a:r>
              <a:rPr lang="de-DE" dirty="0" err="1" smtClean="0"/>
              <a:t>effort</a:t>
            </a:r>
            <a:r>
              <a:rPr lang="de-DE" dirty="0" smtClean="0"/>
              <a:t> in Germany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de-DE" dirty="0" smtClean="0"/>
              <a:t>Private </a:t>
            </a:r>
            <a:r>
              <a:rPr lang="de-DE" dirty="0" err="1" smtClean="0"/>
              <a:t>radio</a:t>
            </a:r>
            <a:endParaRPr lang="de-DE" dirty="0"/>
          </a:p>
          <a:p>
            <a:pPr lvl="1">
              <a:lnSpc>
                <a:spcPct val="120000"/>
              </a:lnSpc>
            </a:pPr>
            <a:r>
              <a:rPr lang="de-DE" dirty="0" err="1" smtClean="0"/>
              <a:t>Seeks</a:t>
            </a:r>
            <a:r>
              <a:rPr lang="de-DE" dirty="0" smtClean="0"/>
              <a:t>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state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better</a:t>
            </a:r>
            <a:r>
              <a:rPr lang="de-DE" dirty="0" smtClean="0"/>
              <a:t> DAB+ </a:t>
            </a:r>
            <a:r>
              <a:rPr lang="de-DE" dirty="0" err="1" smtClean="0"/>
              <a:t>coverage</a:t>
            </a:r>
            <a:endParaRPr lang="de-DE" dirty="0" smtClean="0"/>
          </a:p>
          <a:p>
            <a:pPr lvl="1">
              <a:lnSpc>
                <a:spcPct val="120000"/>
              </a:lnSpc>
            </a:pPr>
            <a:r>
              <a:rPr lang="de-DE" dirty="0" err="1" smtClean="0"/>
              <a:t>Established</a:t>
            </a:r>
            <a:r>
              <a:rPr lang="de-DE" dirty="0" smtClean="0"/>
              <a:t> FM </a:t>
            </a:r>
            <a:r>
              <a:rPr lang="de-DE" dirty="0" err="1" smtClean="0"/>
              <a:t>business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adapted</a:t>
            </a:r>
            <a:endParaRPr lang="de-DE" dirty="0" smtClean="0"/>
          </a:p>
          <a:p>
            <a:pPr lvl="2">
              <a:lnSpc>
                <a:spcPct val="120000"/>
              </a:lnSpc>
            </a:pPr>
            <a:r>
              <a:rPr lang="de-DE" dirty="0" smtClean="0"/>
              <a:t>Generating </a:t>
            </a:r>
            <a:r>
              <a:rPr lang="de-DE" dirty="0" err="1" smtClean="0"/>
              <a:t>advertising</a:t>
            </a:r>
            <a:r>
              <a:rPr lang="de-DE" dirty="0" smtClean="0"/>
              <a:t> </a:t>
            </a:r>
            <a:r>
              <a:rPr lang="de-DE" dirty="0" err="1" smtClean="0"/>
              <a:t>revenue</a:t>
            </a:r>
            <a:endParaRPr lang="de-DE" dirty="0" smtClean="0"/>
          </a:p>
          <a:p>
            <a:pPr lvl="2">
              <a:lnSpc>
                <a:spcPct val="120000"/>
              </a:lnSpc>
            </a:pPr>
            <a:r>
              <a:rPr lang="de-DE" dirty="0" err="1" smtClean="0"/>
              <a:t>Coverage</a:t>
            </a:r>
            <a:r>
              <a:rPr lang="de-DE" dirty="0" smtClean="0"/>
              <a:t>: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radio</a:t>
            </a:r>
            <a:r>
              <a:rPr lang="de-DE" dirty="0" smtClean="0"/>
              <a:t> </a:t>
            </a:r>
            <a:r>
              <a:rPr lang="de-DE" dirty="0" err="1" smtClean="0"/>
              <a:t>becomes</a:t>
            </a:r>
            <a:r>
              <a:rPr lang="de-DE" dirty="0" smtClean="0"/>
              <a:t> regional </a:t>
            </a:r>
            <a:r>
              <a:rPr lang="de-DE" dirty="0" err="1" smtClean="0"/>
              <a:t>radio</a:t>
            </a:r>
            <a:endParaRPr lang="de-DE" dirty="0" smtClean="0"/>
          </a:p>
          <a:p>
            <a:pPr lvl="2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84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German </a:t>
            </a:r>
            <a:r>
              <a:rPr lang="de-DE" dirty="0" err="1"/>
              <a:t>v</a:t>
            </a:r>
            <a:r>
              <a:rPr lang="de-DE" dirty="0" err="1" smtClean="0"/>
              <a:t>ote</a:t>
            </a:r>
            <a:r>
              <a:rPr lang="de-DE" dirty="0" smtClean="0"/>
              <a:t> on DAB+: </a:t>
            </a:r>
            <a:r>
              <a:rPr lang="de-DE" dirty="0" err="1" smtClean="0"/>
              <a:t>yes</a:t>
            </a:r>
            <a:r>
              <a:rPr lang="de-DE" dirty="0" smtClean="0"/>
              <a:t>, </a:t>
            </a:r>
            <a:r>
              <a:rPr lang="de-DE" dirty="0" err="1"/>
              <a:t>n</a:t>
            </a:r>
            <a:r>
              <a:rPr lang="de-DE" dirty="0" err="1" smtClean="0"/>
              <a:t>o</a:t>
            </a:r>
            <a:r>
              <a:rPr lang="de-DE" dirty="0" smtClean="0"/>
              <a:t>, </a:t>
            </a:r>
            <a:r>
              <a:rPr lang="de-DE" dirty="0" err="1"/>
              <a:t>p</a:t>
            </a:r>
            <a:r>
              <a:rPr lang="de-DE" dirty="0" err="1" smtClean="0"/>
              <a:t>erhaps</a:t>
            </a:r>
            <a:r>
              <a:rPr lang="de-DE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de-DE" dirty="0" smtClean="0"/>
              <a:t>Public </a:t>
            </a:r>
            <a:r>
              <a:rPr lang="de-DE" dirty="0" err="1" smtClean="0"/>
              <a:t>broadcasters</a:t>
            </a:r>
            <a:r>
              <a:rPr lang="de-DE" dirty="0" smtClean="0"/>
              <a:t>: YES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Private </a:t>
            </a:r>
            <a:r>
              <a:rPr lang="de-DE" dirty="0" err="1" smtClean="0"/>
              <a:t>brodcasters</a:t>
            </a:r>
            <a:r>
              <a:rPr lang="de-DE" dirty="0" smtClean="0"/>
              <a:t>: a </a:t>
            </a:r>
            <a:r>
              <a:rPr lang="de-DE" dirty="0" err="1" smtClean="0"/>
              <a:t>bit</a:t>
            </a:r>
            <a:r>
              <a:rPr lang="de-DE" dirty="0" smtClean="0"/>
              <a:t> YES, a </a:t>
            </a:r>
            <a:r>
              <a:rPr lang="de-DE" dirty="0" err="1" smtClean="0"/>
              <a:t>big</a:t>
            </a:r>
            <a:r>
              <a:rPr lang="de-DE" dirty="0" smtClean="0"/>
              <a:t> PERHAPS, </a:t>
            </a:r>
            <a:r>
              <a:rPr lang="de-DE" dirty="0" err="1" smtClean="0"/>
              <a:t>and</a:t>
            </a:r>
            <a:r>
              <a:rPr lang="de-DE" dirty="0" smtClean="0"/>
              <a:t> a </a:t>
            </a:r>
            <a:r>
              <a:rPr lang="de-DE" dirty="0" err="1" smtClean="0"/>
              <a:t>hardcore</a:t>
            </a:r>
            <a:r>
              <a:rPr lang="de-DE" dirty="0" smtClean="0"/>
              <a:t> </a:t>
            </a:r>
            <a:r>
              <a:rPr lang="de-DE" dirty="0" err="1" smtClean="0"/>
              <a:t>rest</a:t>
            </a:r>
            <a:r>
              <a:rPr lang="de-DE" dirty="0" smtClean="0"/>
              <a:t> of NO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Politics: a YES </a:t>
            </a:r>
            <a:r>
              <a:rPr lang="de-DE" dirty="0" err="1" smtClean="0"/>
              <a:t>packed</a:t>
            </a:r>
            <a:r>
              <a:rPr lang="de-DE" dirty="0" smtClean="0"/>
              <a:t> in a </a:t>
            </a:r>
            <a:r>
              <a:rPr lang="de-DE" dirty="0" err="1" smtClean="0"/>
              <a:t>lot</a:t>
            </a:r>
            <a:r>
              <a:rPr lang="de-DE" dirty="0" smtClean="0"/>
              <a:t> of </a:t>
            </a:r>
            <a:r>
              <a:rPr lang="de-DE" dirty="0" err="1" smtClean="0"/>
              <a:t>indifference</a:t>
            </a:r>
            <a:endParaRPr lang="de-DE" dirty="0" smtClean="0"/>
          </a:p>
          <a:p>
            <a:pPr>
              <a:lnSpc>
                <a:spcPct val="120000"/>
              </a:lnSpc>
            </a:pPr>
            <a:r>
              <a:rPr lang="de-DE" dirty="0" smtClean="0"/>
              <a:t>Automotive: YES, but </a:t>
            </a:r>
            <a:r>
              <a:rPr lang="de-DE" dirty="0" err="1" smtClean="0"/>
              <a:t>waiting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consumer</a:t>
            </a:r>
            <a:r>
              <a:rPr lang="de-DE" dirty="0" smtClean="0"/>
              <a:t>/</a:t>
            </a:r>
            <a:r>
              <a:rPr lang="de-DE" dirty="0" err="1" smtClean="0"/>
              <a:t>regulation</a:t>
            </a:r>
            <a:endParaRPr lang="de-DE" dirty="0" smtClean="0"/>
          </a:p>
          <a:p>
            <a:pPr>
              <a:lnSpc>
                <a:spcPct val="120000"/>
              </a:lnSpc>
            </a:pPr>
            <a:r>
              <a:rPr lang="de-DE" dirty="0" smtClean="0"/>
              <a:t>Producers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trade</a:t>
            </a:r>
            <a:r>
              <a:rPr lang="de-DE" dirty="0" smtClean="0"/>
              <a:t>: YES</a:t>
            </a:r>
          </a:p>
          <a:p>
            <a:pPr>
              <a:lnSpc>
                <a:spcPct val="120000"/>
              </a:lnSpc>
            </a:pPr>
            <a:r>
              <a:rPr lang="de-DE" dirty="0" err="1" smtClean="0"/>
              <a:t>Consumers</a:t>
            </a:r>
            <a:endParaRPr lang="de-DE" dirty="0" smtClean="0"/>
          </a:p>
          <a:p>
            <a:pPr lvl="1">
              <a:lnSpc>
                <a:spcPct val="120000"/>
              </a:lnSpc>
            </a:pPr>
            <a:r>
              <a:rPr lang="de-DE" dirty="0" smtClean="0"/>
              <a:t>A </a:t>
            </a:r>
            <a:r>
              <a:rPr lang="de-DE" dirty="0" err="1" smtClean="0"/>
              <a:t>new</a:t>
            </a:r>
            <a:r>
              <a:rPr lang="de-DE" dirty="0" smtClean="0"/>
              <a:t> DAB+ </a:t>
            </a:r>
            <a:r>
              <a:rPr lang="de-DE" dirty="0" err="1" smtClean="0"/>
              <a:t>radio</a:t>
            </a:r>
            <a:r>
              <a:rPr lang="de-DE" dirty="0" smtClean="0"/>
              <a:t> </a:t>
            </a:r>
            <a:r>
              <a:rPr lang="de-DE" dirty="0" err="1" smtClean="0"/>
              <a:t>listener</a:t>
            </a:r>
            <a:r>
              <a:rPr lang="de-DE" dirty="0" smtClean="0"/>
              <a:t> </a:t>
            </a:r>
            <a:r>
              <a:rPr lang="de-DE" dirty="0" err="1" smtClean="0"/>
              <a:t>never</a:t>
            </a:r>
            <a:r>
              <a:rPr lang="de-DE" dirty="0" smtClean="0"/>
              <a:t> </a:t>
            </a:r>
            <a:r>
              <a:rPr lang="de-DE" dirty="0" err="1" smtClean="0"/>
              <a:t>switches</a:t>
            </a:r>
            <a:r>
              <a:rPr lang="de-DE" dirty="0" smtClean="0"/>
              <a:t> back </a:t>
            </a:r>
            <a:r>
              <a:rPr lang="de-DE" dirty="0" err="1" smtClean="0"/>
              <a:t>to</a:t>
            </a:r>
            <a:r>
              <a:rPr lang="de-DE" dirty="0" smtClean="0"/>
              <a:t> FM </a:t>
            </a:r>
          </a:p>
          <a:p>
            <a:pPr lvl="1">
              <a:lnSpc>
                <a:spcPct val="120000"/>
              </a:lnSpc>
            </a:pPr>
            <a:r>
              <a:rPr lang="de-DE" dirty="0" err="1" smtClean="0"/>
              <a:t>Many</a:t>
            </a:r>
            <a:r>
              <a:rPr lang="de-DE" dirty="0" smtClean="0"/>
              <a:t> Germans still do not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advantages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DAB+, </a:t>
            </a:r>
            <a:r>
              <a:rPr lang="de-DE" dirty="0" err="1" smtClean="0"/>
              <a:t>since</a:t>
            </a:r>
            <a:r>
              <a:rPr lang="de-DE" dirty="0" smtClean="0"/>
              <a:t> FM </a:t>
            </a:r>
            <a:r>
              <a:rPr lang="de-DE" dirty="0" err="1" smtClean="0"/>
              <a:t>coverage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„</a:t>
            </a:r>
            <a:r>
              <a:rPr lang="de-DE" dirty="0" err="1" smtClean="0"/>
              <a:t>official</a:t>
            </a:r>
            <a:r>
              <a:rPr lang="de-DE" dirty="0" smtClean="0"/>
              <a:t>“ </a:t>
            </a:r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 Digital </a:t>
            </a:r>
            <a:r>
              <a:rPr lang="de-DE" dirty="0" err="1" smtClean="0"/>
              <a:t>Switchover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58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Heatmap</a:t>
            </a:r>
            <a:r>
              <a:rPr lang="de-DE" dirty="0" smtClean="0"/>
              <a:t>: </a:t>
            </a:r>
            <a:r>
              <a:rPr lang="de-DE" dirty="0" err="1"/>
              <a:t>v</a:t>
            </a:r>
            <a:r>
              <a:rPr lang="de-DE" dirty="0" err="1" smtClean="0"/>
              <a:t>ariety</a:t>
            </a:r>
            <a:r>
              <a:rPr lang="de-DE" dirty="0" smtClean="0"/>
              <a:t> </a:t>
            </a:r>
            <a:r>
              <a:rPr lang="de-DE" dirty="0" err="1"/>
              <a:t>o</a:t>
            </a:r>
            <a:r>
              <a:rPr lang="de-DE" dirty="0" err="1" smtClean="0"/>
              <a:t>f</a:t>
            </a:r>
            <a:r>
              <a:rPr lang="de-DE" dirty="0" smtClean="0"/>
              <a:t> </a:t>
            </a:r>
            <a:r>
              <a:rPr lang="de-DE" dirty="0" err="1"/>
              <a:t>p</a:t>
            </a:r>
            <a:r>
              <a:rPr lang="de-DE" dirty="0" err="1" smtClean="0"/>
              <a:t>rogrammes</a:t>
            </a:r>
            <a:endParaRPr lang="de-DE" dirty="0"/>
          </a:p>
        </p:txBody>
      </p:sp>
      <p:pic>
        <p:nvPicPr>
          <p:cNvPr id="10" name="Bildplatzhalter 9"/>
          <p:cNvPicPr preferRelativeResize="0"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03598"/>
            <a:ext cx="2666423" cy="3776254"/>
          </a:xfrm>
        </p:spPr>
      </p:pic>
      <p:sp>
        <p:nvSpPr>
          <p:cNvPr id="14" name="Inhaltsplatzhalter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smtClean="0"/>
              <a:t>12 national </a:t>
            </a:r>
            <a:r>
              <a:rPr lang="de-DE" dirty="0" err="1" smtClean="0"/>
              <a:t>programs</a:t>
            </a:r>
            <a:endParaRPr lang="de-DE" dirty="0" smtClean="0"/>
          </a:p>
          <a:p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49 regional/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programs</a:t>
            </a:r>
            <a:r>
              <a:rPr lang="de-DE" dirty="0" smtClean="0"/>
              <a:t> in </a:t>
            </a:r>
            <a:r>
              <a:rPr lang="de-DE" dirty="0" err="1" smtClean="0"/>
              <a:t>Munich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Green: 8 – 23 </a:t>
            </a:r>
            <a:r>
              <a:rPr lang="de-DE" dirty="0" err="1" smtClean="0"/>
              <a:t>programs</a:t>
            </a:r>
            <a:endParaRPr lang="de-DE" dirty="0" smtClean="0"/>
          </a:p>
          <a:p>
            <a:r>
              <a:rPr lang="de-DE" dirty="0" smtClean="0"/>
              <a:t>Yellow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red</a:t>
            </a:r>
            <a:r>
              <a:rPr lang="de-DE" dirty="0" smtClean="0"/>
              <a:t>: 33 – 49 </a:t>
            </a:r>
            <a:r>
              <a:rPr lang="de-DE" dirty="0" err="1" smtClean="0"/>
              <a:t>programs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78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Coverage</a:t>
            </a:r>
            <a:r>
              <a:rPr lang="de-DE" dirty="0" smtClean="0"/>
              <a:t>: all </a:t>
            </a:r>
            <a:r>
              <a:rPr lang="de-DE" dirty="0"/>
              <a:t>m</a:t>
            </a:r>
            <a:r>
              <a:rPr lang="de-DE" dirty="0" smtClean="0"/>
              <a:t>ultiplexes</a:t>
            </a:r>
            <a:endParaRPr lang="de-DE" dirty="0"/>
          </a:p>
        </p:txBody>
      </p:sp>
      <p:pic>
        <p:nvPicPr>
          <p:cNvPr id="10" name="Bildplatzhalter 9"/>
          <p:cNvPicPr preferRelativeResize="0"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03598"/>
            <a:ext cx="2666423" cy="3776254"/>
          </a:xfrm>
        </p:spPr>
      </p:pic>
      <p:sp>
        <p:nvSpPr>
          <p:cNvPr id="14" name="Inhaltsplatzhalter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smtClean="0"/>
              <a:t>90% of Germany</a:t>
            </a:r>
          </a:p>
          <a:p>
            <a:r>
              <a:rPr lang="de-DE" dirty="0" smtClean="0"/>
              <a:t>78 m. of 80 m. </a:t>
            </a:r>
            <a:r>
              <a:rPr lang="de-DE" dirty="0" err="1" smtClean="0"/>
              <a:t>population</a:t>
            </a:r>
            <a:endParaRPr lang="de-DE" dirty="0" smtClean="0"/>
          </a:p>
          <a:p>
            <a:r>
              <a:rPr lang="de-DE" dirty="0" smtClean="0"/>
              <a:t>95% of </a:t>
            </a:r>
            <a:r>
              <a:rPr lang="de-DE" dirty="0" err="1" smtClean="0"/>
              <a:t>the</a:t>
            </a:r>
            <a:r>
              <a:rPr lang="de-DE" dirty="0" smtClean="0"/>
              <a:t> German </a:t>
            </a:r>
            <a:r>
              <a:rPr lang="de-DE" dirty="0" err="1" smtClean="0"/>
              <a:t>population</a:t>
            </a:r>
            <a:r>
              <a:rPr lang="de-DE" dirty="0" smtClean="0"/>
              <a:t> (mobile)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340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Second national multiplex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Programs</a:t>
            </a:r>
            <a:r>
              <a:rPr lang="de-DE" dirty="0" smtClean="0"/>
              <a:t> on </a:t>
            </a:r>
            <a:r>
              <a:rPr lang="de-DE" dirty="0" err="1" smtClean="0"/>
              <a:t>air</a:t>
            </a:r>
            <a:r>
              <a:rPr lang="de-DE" dirty="0" smtClean="0"/>
              <a:t>: </a:t>
            </a:r>
            <a:r>
              <a:rPr lang="de-DE" dirty="0" err="1" smtClean="0"/>
              <a:t>summer</a:t>
            </a:r>
            <a:r>
              <a:rPr lang="de-DE" dirty="0" smtClean="0"/>
              <a:t> 2017 </a:t>
            </a:r>
          </a:p>
          <a:p>
            <a:r>
              <a:rPr lang="de-DE" dirty="0" smtClean="0"/>
              <a:t>Multiplex </a:t>
            </a:r>
            <a:r>
              <a:rPr lang="de-DE" dirty="0" err="1" smtClean="0"/>
              <a:t>for</a:t>
            </a:r>
            <a:r>
              <a:rPr lang="de-DE" dirty="0" smtClean="0"/>
              <a:t> private </a:t>
            </a:r>
            <a:r>
              <a:rPr lang="de-DE" dirty="0" err="1" smtClean="0"/>
              <a:t>programs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which</a:t>
            </a:r>
            <a:r>
              <a:rPr lang="de-DE" dirty="0" smtClean="0">
                <a:sym typeface="Wingdings" panose="05000000000000000000" pitchFamily="2" charset="2"/>
              </a:rPr>
              <a:t> will </a:t>
            </a:r>
            <a:r>
              <a:rPr lang="de-DE" dirty="0" err="1" smtClean="0">
                <a:sym typeface="Wingdings" panose="05000000000000000000" pitchFamily="2" charset="2"/>
              </a:rPr>
              <a:t>drive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variety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and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listnership</a:t>
            </a:r>
            <a:r>
              <a:rPr lang="de-DE" dirty="0" smtClean="0">
                <a:sym typeface="Wingdings" panose="05000000000000000000" pitchFamily="2" charset="2"/>
              </a:rPr>
              <a:t>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181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radio Büro Vorlage PPT 2016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ScalaSans"/>
        <a:ea typeface=""/>
        <a:cs typeface=""/>
      </a:majorFont>
      <a:minorFont>
        <a:latin typeface="Scala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ssion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Digitalradio Büro Vorlage PPT 2016</Template>
  <TotalTime>0</TotalTime>
  <Words>766</Words>
  <Application>Microsoft Office PowerPoint</Application>
  <PresentationFormat>Pokaz na ekranie (16:9)</PresentationFormat>
  <Paragraphs>117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28</vt:i4>
      </vt:variant>
    </vt:vector>
  </HeadingPairs>
  <TitlesOfParts>
    <vt:vector size="37" baseType="lpstr">
      <vt:lpstr>Adobe Ming Std L</vt:lpstr>
      <vt:lpstr>Arial</vt:lpstr>
      <vt:lpstr>Calibri</vt:lpstr>
      <vt:lpstr>Corbel</vt:lpstr>
      <vt:lpstr>ScalaSans</vt:lpstr>
      <vt:lpstr>ScalaSans-Bold</vt:lpstr>
      <vt:lpstr>Wingdings</vt:lpstr>
      <vt:lpstr>Digitalradio Büro Vorlage PPT 2016</vt:lpstr>
      <vt:lpstr>Session Title</vt:lpstr>
      <vt:lpstr>Germany on the road to DAB+ Dr. Willi Steul, Intendant</vt:lpstr>
      <vt:lpstr>Stakeholders in Germany</vt:lpstr>
      <vt:lpstr>What are our key perspectives? </vt:lpstr>
      <vt:lpstr>Joint effort in Germany</vt:lpstr>
      <vt:lpstr>Joint effort in Germany</vt:lpstr>
      <vt:lpstr>German vote on DAB+: yes, no, perhaps?</vt:lpstr>
      <vt:lpstr>Heatmap: variety of programmes</vt:lpstr>
      <vt:lpstr>Coverage: all multiplexes</vt:lpstr>
      <vt:lpstr>Second national multiplex</vt:lpstr>
      <vt:lpstr>Market research:  people listening to DAB+ radio* </vt:lpstr>
      <vt:lpstr>Market research:  people listening to DAB+ radio</vt:lpstr>
      <vt:lpstr>Market research:  listnership with access to DAB+ radio </vt:lpstr>
      <vt:lpstr>Market research: households*</vt:lpstr>
      <vt:lpstr>Market research: households</vt:lpstr>
      <vt:lpstr>Market research: households</vt:lpstr>
      <vt:lpstr>Market research: households</vt:lpstr>
      <vt:lpstr>Market research: households</vt:lpstr>
      <vt:lpstr>Market research: cars</vt:lpstr>
      <vt:lpstr>Market research: cars</vt:lpstr>
      <vt:lpstr>Market research: cars</vt:lpstr>
      <vt:lpstr>Market research: cars</vt:lpstr>
      <vt:lpstr>Get a DAB+ radio in y0ur car today</vt:lpstr>
      <vt:lpstr>DAB+ in cars</vt:lpstr>
      <vt:lpstr>Content drives the market</vt:lpstr>
      <vt:lpstr>digitalradio.de</vt:lpstr>
      <vt:lpstr>Prezentacja programu PowerPoint</vt:lpstr>
      <vt:lpstr>Prezentacja programu PowerPoint</vt:lpstr>
      <vt:lpstr>Prezentacja programu PowerPoint</vt:lpstr>
    </vt:vector>
  </TitlesOfParts>
  <Company>Deutschlandradio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DAB+ in Germany</dc:title>
  <dc:creator>Zorger, Carsten</dc:creator>
  <cp:lastModifiedBy>Stankiewicz Ewa</cp:lastModifiedBy>
  <cp:revision>187</cp:revision>
  <cp:lastPrinted>2016-09-20T09:33:47Z</cp:lastPrinted>
  <dcterms:created xsi:type="dcterms:W3CDTF">2016-06-23T09:38:40Z</dcterms:created>
  <dcterms:modified xsi:type="dcterms:W3CDTF">2016-10-03T13:01:05Z</dcterms:modified>
</cp:coreProperties>
</file>