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9" r:id="rId3"/>
    <p:sldId id="274" r:id="rId4"/>
    <p:sldId id="275" r:id="rId5"/>
    <p:sldId id="276" r:id="rId6"/>
    <p:sldId id="277" r:id="rId7"/>
    <p:sldId id="282" r:id="rId8"/>
    <p:sldId id="280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6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0921" autoAdjust="0"/>
  </p:normalViewPr>
  <p:slideViewPr>
    <p:cSldViewPr>
      <p:cViewPr varScale="1">
        <p:scale>
          <a:sx n="72" d="100"/>
          <a:sy n="72" d="100"/>
        </p:scale>
        <p:origin x="175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F62F3-E44E-4B42-A9AC-67CD5388EFA9}" type="datetimeFigureOut">
              <a:rPr lang="cs-CZ" smtClean="0"/>
              <a:pPr/>
              <a:t>29.9.2016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6FA71-F1A7-4883-B24C-C03570638AF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57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110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2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2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2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2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2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2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5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2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Tx/>
              <a:buChar char="-"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2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2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2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FA71-F1A7-4883-B24C-C03570638AF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zT - ppt pozadi - 01 titu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800" y="2988000"/>
            <a:ext cx="7956000" cy="1470025"/>
          </a:xfrm>
        </p:spPr>
        <p:txBody>
          <a:bodyPr anchor="t" anchorCtr="0">
            <a:noAutofit/>
          </a:bodyPr>
          <a:lstStyle>
            <a:lvl1pPr algn="r">
              <a:lnSpc>
                <a:spcPts val="5400"/>
              </a:lnSpc>
              <a:defRPr sz="5000" b="1" u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590400" y="6192000"/>
            <a:ext cx="792000" cy="144000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pPr algn="l"/>
            <a:fld id="{FD3EA96A-D966-4F51-A37E-46096984EE86}" type="datetime3">
              <a:rPr lang="en-US" smtClean="0"/>
              <a:t>29 September 2016</a:t>
            </a:fld>
            <a:endParaRPr lang="cs-CZ" dirty="0"/>
          </a:p>
        </p:txBody>
      </p:sp>
      <p:pic>
        <p:nvPicPr>
          <p:cNvPr id="7" name="Picture 6" descr="CRo - logo pro ppt - 01 titul _CRo-Cesky_rozhlas-Z-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700" y="187200"/>
            <a:ext cx="2757966" cy="161999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590400" y="5652000"/>
            <a:ext cx="3168000" cy="144000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Jméno Příjmení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zT - ppt pozadi - 02 obsa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Nadpis obsahu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0E30B1-2F5A-4800-8D0F-18C7327D4F7C}" type="datetime3">
              <a:rPr lang="en-US" smtClean="0"/>
              <a:t>29 September 2016</a:t>
            </a:fld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D4EECE-39FD-40E9-95D2-FE897532BE2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1439999"/>
            <a:ext cx="7956000" cy="4104000"/>
          </a:xfrm>
        </p:spPr>
        <p:txBody>
          <a:bodyPr/>
          <a:lstStyle>
            <a:lvl1pPr>
              <a:lnSpc>
                <a:spcPts val="1800"/>
              </a:lnSpc>
              <a:defRPr sz="1600" baseline="0">
                <a:solidFill>
                  <a:schemeClr val="bg1"/>
                </a:solidFill>
              </a:defRPr>
            </a:lvl1pPr>
            <a:lvl2pPr marL="0" indent="0">
              <a:lnSpc>
                <a:spcPts val="1800"/>
              </a:lnSpc>
              <a:buFontTx/>
              <a:buNone/>
              <a:defRPr sz="1600" b="1" u="none"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cs-CZ" dirty="0" smtClean="0"/>
              <a:t>Prostor pro obsah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Jméno Příjmení</a:t>
            </a:r>
            <a:endParaRPr lang="cs-CZ" dirty="0"/>
          </a:p>
        </p:txBody>
      </p:sp>
      <p:pic>
        <p:nvPicPr>
          <p:cNvPr id="9" name="Picture 8" descr="CRo - logo pro ppt - 00 standard - bila _CRo-Cesky_rozhlas-H-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0400" y="5864400"/>
            <a:ext cx="1530000" cy="8991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A28B-44D9-4313-AC93-6E78EF8207C3}" type="datetime3">
              <a:rPr lang="en-US" smtClean="0"/>
              <a:t>29 September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Jméno Příjmení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zT - ppt pozadi - 03 prede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400" y="2970000"/>
            <a:ext cx="7956000" cy="1362075"/>
          </a:xfrm>
        </p:spPr>
        <p:txBody>
          <a:bodyPr anchor="t"/>
          <a:lstStyle>
            <a:lvl1pPr algn="l">
              <a:lnSpc>
                <a:spcPts val="5400"/>
              </a:lnSpc>
              <a:defRPr sz="5000" b="1" u="none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Titul předělové strany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0A90B7-8146-491E-93B5-ED6769D4C730}" type="datetime3">
              <a:rPr lang="en-US" smtClean="0"/>
              <a:t>29 September 2016</a:t>
            </a:fld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D4EECE-39FD-40E9-95D2-FE897532BE2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Jméno Příjmení</a:t>
            </a:r>
            <a:endParaRPr lang="cs-CZ" dirty="0"/>
          </a:p>
        </p:txBody>
      </p:sp>
      <p:pic>
        <p:nvPicPr>
          <p:cNvPr id="9" name="Picture 8" descr="CRo - logo pro ppt - 00 standard - bila _CRo-Cesky_rozhlas-H-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0400" y="5864400"/>
            <a:ext cx="1530000" cy="8991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518400"/>
            <a:ext cx="7956000" cy="720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8CEA-D7ED-474D-92AE-1B45A8214454}" type="datetime3">
              <a:rPr lang="en-US" smtClean="0"/>
              <a:t>29 September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Jméno Příjmení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90400" y="1439999"/>
            <a:ext cx="3888000" cy="4104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58400" y="1439999"/>
            <a:ext cx="3888000" cy="410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733E-B4F6-490E-B345-F1CBC7E8C088}" type="datetime3">
              <a:rPr lang="en-US" smtClean="0"/>
              <a:t>29 September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Jméno Příjmení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F29E-AE2E-4679-8D97-1DE12B199B26}" type="datetime3">
              <a:rPr lang="en-US" smtClean="0"/>
              <a:t>29 September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Jméno Příjmení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518400"/>
            <a:ext cx="7956000" cy="720000"/>
          </a:xfrm>
        </p:spPr>
        <p:txBody>
          <a:bodyPr anchor="t" anchorCtr="0"/>
          <a:lstStyle>
            <a:lvl1pPr algn="l">
              <a:defRPr sz="2700" b="1"/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90400" y="5616000"/>
            <a:ext cx="7956000" cy="144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Zdroj: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9559-1388-45FD-BC24-7BA0F1CA446F}" type="datetime3">
              <a:rPr lang="en-US" smtClean="0"/>
              <a:t>29 September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Jméno Příjmení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EECE-39FD-40E9-95D2-FE897532BE2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590400" y="1439999"/>
            <a:ext cx="7956000" cy="4104000"/>
          </a:xfrm>
        </p:spPr>
        <p:txBody>
          <a:bodyPr/>
          <a:lstStyle/>
          <a:p>
            <a:pPr lvl="0"/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(Contac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zT - ppt pozadi - 08 zaver_kontakt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374800"/>
            <a:ext cx="7956000" cy="856800"/>
          </a:xfrm>
        </p:spPr>
        <p:txBody>
          <a:bodyPr anchor="b" anchorCtr="0"/>
          <a:lstStyle>
            <a:lvl1pPr>
              <a:lnSpc>
                <a:spcPct val="100000"/>
              </a:lnSpc>
              <a:defRPr sz="1100" b="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100" b="0" u="none">
                <a:solidFill>
                  <a:schemeClr val="bg1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–"/>
              <a:defRPr sz="1100" b="0">
                <a:solidFill>
                  <a:schemeClr val="bg1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4pPr>
            <a:lvl5pPr marL="54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5pPr>
            <a:lvl6pPr marL="72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6pPr>
            <a:lvl7pPr marL="90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7pPr>
            <a:lvl8pPr marL="108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8pPr>
            <a:lvl9pPr marL="126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cs-CZ" dirty="0" smtClean="0"/>
              <a:t>Kontakty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90400" y="3312000"/>
            <a:ext cx="7956000" cy="360000"/>
          </a:xfrm>
        </p:spPr>
        <p:txBody>
          <a:bodyPr anchor="b" anchorCtr="0"/>
          <a:lstStyle>
            <a:lvl1pPr>
              <a:lnSpc>
                <a:spcPts val="3200"/>
              </a:lnSpc>
              <a:defRPr sz="2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1100" b="0" u="none">
                <a:solidFill>
                  <a:schemeClr val="bg1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–"/>
              <a:defRPr sz="1100" b="0">
                <a:solidFill>
                  <a:schemeClr val="bg1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4pPr>
            <a:lvl5pPr marL="540000" indent="-180000">
              <a:lnSpc>
                <a:spcPct val="100000"/>
              </a:lnSpc>
              <a:spcBef>
                <a:spcPts val="100"/>
              </a:spcBef>
              <a:defRPr sz="1100" b="0">
                <a:solidFill>
                  <a:schemeClr val="bg1"/>
                </a:solidFill>
              </a:defRPr>
            </a:lvl5pPr>
            <a:lvl6pPr marL="72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6pPr>
            <a:lvl7pPr marL="90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7pPr>
            <a:lvl8pPr marL="108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8pPr>
            <a:lvl9pPr marL="1260000" indent="-180000">
              <a:lnSpc>
                <a:spcPct val="100000"/>
              </a:lnSpc>
              <a:defRPr sz="11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cs-CZ" dirty="0" smtClean="0"/>
              <a:t>Poděkování (Děkuji za pozornost)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Ro - ppt pozadi - 00 pata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5436000"/>
            <a:ext cx="9144000" cy="14569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0400" y="518400"/>
            <a:ext cx="7956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0400" y="1439999"/>
            <a:ext cx="79560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cs-CZ" dirty="0" smtClean="0"/>
              <a:t>S</a:t>
            </a:r>
            <a:r>
              <a:rPr lang="en-US" dirty="0" err="1" smtClean="0"/>
              <a:t>econd</a:t>
            </a:r>
            <a:r>
              <a:rPr lang="en-US" dirty="0" smtClean="0"/>
              <a:t> level</a:t>
            </a:r>
          </a:p>
          <a:p>
            <a:pPr lvl="2"/>
            <a:r>
              <a:rPr lang="cs-CZ" dirty="0" smtClean="0"/>
              <a:t>T</a:t>
            </a:r>
            <a:r>
              <a:rPr lang="en-US" dirty="0" err="1" smtClean="0"/>
              <a:t>hird</a:t>
            </a:r>
            <a:r>
              <a:rPr lang="en-US" dirty="0" smtClean="0"/>
              <a:t> level</a:t>
            </a:r>
          </a:p>
          <a:p>
            <a:pPr lvl="3"/>
            <a:r>
              <a:rPr lang="cs-CZ" dirty="0" smtClean="0"/>
              <a:t>F</a:t>
            </a:r>
            <a:r>
              <a:rPr lang="en-US" dirty="0" err="1" smtClean="0"/>
              <a:t>ourth</a:t>
            </a:r>
            <a:r>
              <a:rPr lang="en-US" dirty="0" smtClean="0"/>
              <a:t> level</a:t>
            </a:r>
          </a:p>
          <a:p>
            <a:pPr lvl="4"/>
            <a:r>
              <a:rPr lang="en-US" dirty="0" smtClean="0"/>
              <a:t>Fifth level</a:t>
            </a:r>
            <a:endParaRPr lang="cs-CZ" dirty="0" smtClean="0"/>
          </a:p>
          <a:p>
            <a:pPr lvl="5"/>
            <a:r>
              <a:rPr lang="cs-CZ" dirty="0" smtClean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7600" y="6192000"/>
            <a:ext cx="792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2D85B35B-B2FE-458F-8875-E9011E1CA013}" type="datetime3">
              <a:rPr lang="en-US" smtClean="0"/>
              <a:t>29 September 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9600" y="6192000"/>
            <a:ext cx="3708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Jméno Příjmení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192000"/>
            <a:ext cx="3240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6CD4EECE-39FD-40E9-95D2-FE897532BE2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Picture 7" descr="CRo - logo pro ppt - 00 standard - barva _CRo-Cesky_rozhlas-H-RGB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410400" y="5864400"/>
            <a:ext cx="1530000" cy="8991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9" r:id="rId9"/>
  </p:sldLayoutIdLst>
  <p:hf sldNum="0"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34000" indent="-234000" algn="l" defTabSz="914400" rtl="0" eaLnBrk="1" latinLnBrk="0" hangingPunct="1">
        <a:lnSpc>
          <a:spcPts val="2800"/>
        </a:lnSpc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180000" algn="l" defTabSz="914400" rtl="0" eaLnBrk="1" latinLnBrk="0" hangingPunct="1">
        <a:lnSpc>
          <a:spcPts val="1800"/>
        </a:lnSpc>
        <a:spcBef>
          <a:spcPts val="0"/>
        </a:spcBef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80000" algn="l" defTabSz="914400" rtl="0" eaLnBrk="1" latinLnBrk="0" hangingPunct="1">
        <a:lnSpc>
          <a:spcPts val="1800"/>
        </a:lnSpc>
        <a:spcBef>
          <a:spcPts val="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marR="0" indent="-144000" algn="l" defTabSz="914400" rtl="0" eaLnBrk="1" fontAlgn="auto" latinLnBrk="0" hangingPunct="1">
        <a:lnSpc>
          <a:spcPct val="100000"/>
        </a:lnSpc>
        <a:spcBef>
          <a:spcPts val="100"/>
        </a:spcBef>
        <a:spcAft>
          <a:spcPts val="0"/>
        </a:spcAft>
        <a:buClrTx/>
        <a:buSzTx/>
        <a:buFont typeface="Arial" pitchFamily="34" charset="0"/>
        <a:buChar char="–"/>
        <a:tabLst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972000" indent="-144000" algn="l" defTabSz="914400" rtl="0" eaLnBrk="1" latinLnBrk="0" hangingPunct="1">
        <a:spcBef>
          <a:spcPts val="1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116000" indent="-144000" algn="l" defTabSz="914400" rtl="0" eaLnBrk="1" latinLnBrk="0" hangingPunct="1">
        <a:spcBef>
          <a:spcPts val="1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marR="0" indent="-144000" algn="l" defTabSz="914400" rtl="0" eaLnBrk="1" fontAlgn="auto" latinLnBrk="0" hangingPunct="1">
        <a:lnSpc>
          <a:spcPct val="100000"/>
        </a:lnSpc>
        <a:spcBef>
          <a:spcPts val="100"/>
        </a:spcBef>
        <a:spcAft>
          <a:spcPts val="0"/>
        </a:spcAft>
        <a:buClrTx/>
        <a:buSzTx/>
        <a:buFont typeface="Arial" pitchFamily="34" charset="0"/>
        <a:buChar char="–"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404000" indent="-144000" algn="l" defTabSz="914400" rtl="0" eaLnBrk="1" latinLnBrk="0" hangingPunct="1">
        <a:spcBef>
          <a:spcPts val="1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z/url?url=http://www.youngdancers.tv/page/pilsen-2015/about/organisers/ebu&amp;rct=j&amp;frm=1&amp;q=&amp;esrc=s&amp;sa=U&amp;ved=0ahUKEwilx9XvnK3PAhVFVRQKHRR-DBEQwW4IGDAB&amp;usg=AFQjCNFv47vv_OX-2f47aYg5I1YsIle0QA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DAB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smtClean="0"/>
              <a:t>Radio </a:t>
            </a:r>
            <a:br>
              <a:rPr lang="cs-CZ" dirty="0" smtClean="0"/>
            </a:br>
            <a:r>
              <a:rPr lang="cs-CZ" dirty="0" smtClean="0"/>
              <a:t>in </a:t>
            </a:r>
            <a:r>
              <a:rPr lang="en-US" dirty="0" smtClean="0"/>
              <a:t>the</a:t>
            </a:r>
            <a:r>
              <a:rPr lang="cs-CZ" dirty="0" smtClean="0"/>
              <a:t> Czech Republic</a:t>
            </a:r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9552" y="6093296"/>
            <a:ext cx="2232248" cy="333344"/>
          </a:xfrm>
        </p:spPr>
        <p:txBody>
          <a:bodyPr/>
          <a:lstStyle/>
          <a:p>
            <a:pPr algn="l"/>
            <a:fld id="{5D57E67A-3DF0-4EB8-9563-7E3FD7B9DF59}" type="datetime3">
              <a:rPr lang="en-US" smtClean="0"/>
              <a:t>29 September 2016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90400" y="5517232"/>
            <a:ext cx="3168000" cy="278768"/>
          </a:xfrm>
        </p:spPr>
        <p:txBody>
          <a:bodyPr/>
          <a:lstStyle/>
          <a:p>
            <a:r>
              <a:rPr lang="cs-CZ" sz="1400" dirty="0" smtClean="0"/>
              <a:t>René Zavoral, </a:t>
            </a:r>
            <a:r>
              <a:rPr lang="en-US" sz="1400" dirty="0" smtClean="0"/>
              <a:t>Director</a:t>
            </a:r>
            <a:r>
              <a:rPr lang="cs-CZ" sz="1400" dirty="0" smtClean="0"/>
              <a:t> General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70C0"/>
                </a:solidFill>
              </a:rPr>
              <a:t>DAB+ </a:t>
            </a:r>
            <a:r>
              <a:rPr lang="cs-CZ" sz="3600" dirty="0">
                <a:solidFill>
                  <a:srgbClr val="0070C0"/>
                </a:solidFill>
              </a:rPr>
              <a:t>i</a:t>
            </a:r>
            <a:r>
              <a:rPr lang="cs-CZ" sz="3600" dirty="0" smtClean="0">
                <a:solidFill>
                  <a:srgbClr val="0070C0"/>
                </a:solidFill>
              </a:rPr>
              <a:t>n </a:t>
            </a:r>
            <a:r>
              <a:rPr lang="cs-CZ" sz="3600" dirty="0">
                <a:solidFill>
                  <a:srgbClr val="0070C0"/>
                </a:solidFill>
              </a:rPr>
              <a:t>Czech Radio - </a:t>
            </a:r>
            <a:r>
              <a:rPr lang="cs-CZ" sz="3600" dirty="0" smtClean="0">
                <a:solidFill>
                  <a:srgbClr val="0070C0"/>
                </a:solidFill>
              </a:rPr>
              <a:t>TODAY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5" name="AutoShape 2" descr="https://www.radiokomunikace.cz/foto/editor_uploads/phmo_dab_experiment_vyhlaskove_x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0400" y="1439998"/>
            <a:ext cx="7798024" cy="4797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6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4400" indent="-464400" defTabSz="4381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0070C0"/>
                </a:solidFill>
              </a:rPr>
              <a:t>DAB Prague (special project)</a:t>
            </a:r>
          </a:p>
          <a:p>
            <a:pPr marL="704850" lvl="1" indent="-352425" defTabSz="438150">
              <a:lnSpc>
                <a:spcPct val="10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Experimental broadcasting but with final parameters</a:t>
            </a:r>
          </a:p>
          <a:p>
            <a:pPr marL="704850" lvl="1" indent="-352425" defTabSz="438150">
              <a:lnSpc>
                <a:spcPct val="10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Public Service Multiplex</a:t>
            </a:r>
          </a:p>
          <a:p>
            <a:pPr marL="704850" lvl="1" indent="-352425" defTabSz="438150">
              <a:lnSpc>
                <a:spcPct val="10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20 kW radiated power</a:t>
            </a:r>
            <a:endParaRPr lang="en-US" sz="2400" dirty="0">
              <a:solidFill>
                <a:srgbClr val="41414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64801"/>
            <a:ext cx="5071517" cy="291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6"/>
          <p:cNvCxnSpPr/>
          <p:nvPr/>
        </p:nvCxnSpPr>
        <p:spPr>
          <a:xfrm flipV="1">
            <a:off x="611560" y="1052736"/>
            <a:ext cx="7920880" cy="72008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DAB+ i</a:t>
            </a:r>
            <a:r>
              <a:rPr lang="cs-CZ" sz="3600" dirty="0" smtClean="0">
                <a:solidFill>
                  <a:srgbClr val="0070C0"/>
                </a:solidFill>
              </a:rPr>
              <a:t>n </a:t>
            </a:r>
            <a:r>
              <a:rPr lang="cs-CZ" sz="3600" dirty="0">
                <a:solidFill>
                  <a:srgbClr val="0070C0"/>
                </a:solidFill>
              </a:rPr>
              <a:t>Czech Radio</a:t>
            </a:r>
            <a:endParaRPr lang="cs-CZ" sz="3600" dirty="0"/>
          </a:p>
        </p:txBody>
      </p:sp>
      <p:sp>
        <p:nvSpPr>
          <p:cNvPr id="7" name="Shape 75"/>
          <p:cNvSpPr txBox="1">
            <a:spLocks/>
          </p:cNvSpPr>
          <p:nvPr/>
        </p:nvSpPr>
        <p:spPr>
          <a:xfrm>
            <a:off x="1090216" y="1835200"/>
            <a:ext cx="3744416" cy="14497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352425" indent="-352425" defTabSz="438150">
              <a:lnSpc>
                <a:spcPts val="2800"/>
              </a:lnSpc>
              <a:spcBef>
                <a:spcPts val="1800"/>
              </a:spcBef>
              <a:buFontTx/>
              <a:buNone/>
              <a:defRPr sz="2700">
                <a:solidFill>
                  <a:srgbClr val="414141"/>
                </a:solidFill>
              </a:defRPr>
            </a:lvl1pPr>
            <a:lvl2pPr marL="704850" lvl="1" indent="-352425" defTabSz="438150">
              <a:lnSpc>
                <a:spcPts val="2800"/>
              </a:lnSpc>
              <a:spcBef>
                <a:spcPts val="1800"/>
              </a:spcBef>
              <a:buFont typeface="Arial" pitchFamily="34" charset="0"/>
              <a:buChar char="–"/>
              <a:defRPr sz="2700">
                <a:solidFill>
                  <a:srgbClr val="414141"/>
                </a:solidFill>
              </a:defRPr>
            </a:lvl2pPr>
            <a:lvl3pPr marL="468000" indent="-180000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b="1"/>
            </a:lvl3pPr>
            <a:lvl4pPr marL="648000" indent="-180000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/>
            </a:lvl4pPr>
            <a:lvl5pPr marL="828000" marR="0" indent="-14400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b="1"/>
            </a:lvl5pPr>
            <a:lvl6pPr marL="972000" indent="-144000">
              <a:spcBef>
                <a:spcPts val="100"/>
              </a:spcBef>
              <a:buFont typeface="Arial" pitchFamily="34" charset="0"/>
              <a:buChar char="–"/>
              <a:defRPr sz="1100"/>
            </a:lvl6pPr>
            <a:lvl7pPr marL="1116000" indent="-144000">
              <a:spcBef>
                <a:spcPts val="100"/>
              </a:spcBef>
              <a:buFont typeface="Arial" pitchFamily="34" charset="0"/>
              <a:buChar char="–"/>
              <a:defRPr sz="1100"/>
            </a:lvl7pPr>
            <a:lvl8pPr marL="1260000" marR="0" indent="-14400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/>
            </a:lvl8pPr>
            <a:lvl9pPr marL="1404000" indent="-144000">
              <a:spcBef>
                <a:spcPts val="100"/>
              </a:spcBef>
              <a:buFont typeface="Arial" pitchFamily="34" charset="0"/>
              <a:buChar char="–"/>
              <a:defRPr sz="1100"/>
            </a:lvl9pPr>
          </a:lstStyle>
          <a:p>
            <a:r>
              <a:rPr lang="cs-CZ" sz="1800" b="1" dirty="0" smtClean="0">
                <a:solidFill>
                  <a:schemeClr val="accent6">
                    <a:lumMod val="50000"/>
                  </a:schemeClr>
                </a:solidFill>
              </a:rPr>
              <a:t>Traditional Czech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</a:rPr>
              <a:t>Radio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channels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accent6">
                    <a:lumMod val="50000"/>
                  </a:schemeClr>
                </a:solidFill>
              </a:rPr>
              <a:t>CR </a:t>
            </a:r>
            <a:r>
              <a:rPr lang="cs-CZ" sz="1800" b="0" dirty="0">
                <a:solidFill>
                  <a:schemeClr val="accent6">
                    <a:lumMod val="50000"/>
                  </a:schemeClr>
                </a:solidFill>
              </a:rPr>
              <a:t>Radiožurnál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0" dirty="0" smtClean="0">
                <a:solidFill>
                  <a:schemeClr val="accent6">
                    <a:lumMod val="50000"/>
                  </a:schemeClr>
                </a:solidFill>
              </a:rPr>
              <a:t>CR </a:t>
            </a:r>
            <a:r>
              <a:rPr lang="cs-CZ" sz="1800" b="0" dirty="0">
                <a:solidFill>
                  <a:schemeClr val="accent6">
                    <a:lumMod val="50000"/>
                  </a:schemeClr>
                </a:solidFill>
              </a:rPr>
              <a:t>Dvojka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cs-CZ" sz="1800" b="0" dirty="0" smtClean="0">
                <a:solidFill>
                  <a:schemeClr val="accent6">
                    <a:lumMod val="50000"/>
                  </a:schemeClr>
                </a:solidFill>
              </a:rPr>
              <a:t>R Vltava</a:t>
            </a:r>
          </a:p>
        </p:txBody>
      </p:sp>
      <p:sp>
        <p:nvSpPr>
          <p:cNvPr id="8" name="Shape 76"/>
          <p:cNvSpPr/>
          <p:nvPr/>
        </p:nvSpPr>
        <p:spPr>
          <a:xfrm>
            <a:off x="5040076" y="1843088"/>
            <a:ext cx="3827004" cy="3031155"/>
          </a:xfrm>
          <a:prstGeom prst="rect">
            <a:avLst/>
          </a:prstGeom>
          <a:solidFill>
            <a:schemeClr val="bg1">
              <a:lumMod val="95000"/>
            </a:schemeClr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b="1" dirty="0" smtClean="0">
                <a:solidFill>
                  <a:srgbClr val="DADAE2">
                    <a:lumMod val="50000"/>
                  </a:srgbClr>
                </a:solidFill>
              </a:rPr>
              <a:t>New </a:t>
            </a:r>
            <a:r>
              <a:rPr lang="en-US" b="1" dirty="0" smtClean="0">
                <a:solidFill>
                  <a:srgbClr val="DADAE2">
                    <a:lumMod val="50000"/>
                  </a:srgbClr>
                </a:solidFill>
              </a:rPr>
              <a:t>digital</a:t>
            </a:r>
            <a:r>
              <a:rPr lang="cs-CZ" b="1" dirty="0" smtClean="0">
                <a:solidFill>
                  <a:srgbClr val="DADAE2">
                    <a:lumMod val="50000"/>
                  </a:srgbClr>
                </a:solidFill>
              </a:rPr>
              <a:t> </a:t>
            </a:r>
            <a:r>
              <a:rPr lang="cs-CZ" b="1" dirty="0">
                <a:solidFill>
                  <a:srgbClr val="DADAE2">
                    <a:lumMod val="50000"/>
                  </a:srgbClr>
                </a:solidFill>
              </a:rPr>
              <a:t>Czech Radio </a:t>
            </a:r>
            <a:r>
              <a:rPr lang="en-US" b="1" dirty="0">
                <a:solidFill>
                  <a:srgbClr val="DADAE2">
                    <a:lumMod val="50000"/>
                  </a:srgbClr>
                </a:solidFill>
              </a:rPr>
              <a:t>channels</a:t>
            </a:r>
          </a:p>
          <a:p>
            <a:pPr marL="468000" lvl="2" indent="-1800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CR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Plus</a:t>
            </a:r>
          </a:p>
          <a:p>
            <a:pPr marL="468000" lvl="2" indent="-1800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dirty="0" smtClean="0">
                <a:solidFill>
                  <a:schemeClr val="accent6">
                    <a:lumMod val="50000"/>
                  </a:schemeClr>
                </a:solidFill>
              </a:rPr>
              <a:t>R </a:t>
            </a:r>
            <a:r>
              <a:rPr dirty="0">
                <a:solidFill>
                  <a:schemeClr val="accent6">
                    <a:lumMod val="50000"/>
                  </a:schemeClr>
                </a:solidFill>
              </a:rPr>
              <a:t>Radio Wave</a:t>
            </a:r>
          </a:p>
          <a:p>
            <a:pPr marL="468000" lvl="2" indent="-1800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dirty="0" smtClean="0">
                <a:solidFill>
                  <a:schemeClr val="accent6">
                    <a:lumMod val="50000"/>
                  </a:schemeClr>
                </a:solidFill>
              </a:rPr>
              <a:t>R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Rádio</a:t>
            </a:r>
            <a:r>
              <a:rPr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accent6">
                    <a:lumMod val="50000"/>
                  </a:schemeClr>
                </a:solidFill>
              </a:rPr>
              <a:t>Junior</a:t>
            </a:r>
          </a:p>
          <a:p>
            <a:pPr marL="468000" lvl="2" indent="-1800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dirty="0" smtClean="0">
                <a:solidFill>
                  <a:schemeClr val="accent6">
                    <a:lumMod val="50000"/>
                  </a:schemeClr>
                </a:solidFill>
              </a:rPr>
              <a:t>R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D-dur</a:t>
            </a:r>
          </a:p>
          <a:p>
            <a:pPr marL="468000" lvl="2" indent="-1800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dirty="0" smtClean="0">
                <a:solidFill>
                  <a:schemeClr val="accent6">
                    <a:lumMod val="50000"/>
                  </a:schemeClr>
                </a:solidFill>
              </a:rPr>
              <a:t>R </a:t>
            </a:r>
            <a:r>
              <a:rPr dirty="0">
                <a:solidFill>
                  <a:schemeClr val="accent6">
                    <a:lumMod val="50000"/>
                  </a:schemeClr>
                </a:solidFill>
              </a:rPr>
              <a:t>Jazz</a:t>
            </a:r>
          </a:p>
          <a:p>
            <a:pPr marL="468000" lvl="2" indent="-1800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dirty="0" smtClean="0">
                <a:solidFill>
                  <a:schemeClr val="accent6">
                    <a:lumMod val="50000"/>
                  </a:schemeClr>
                </a:solidFill>
              </a:rPr>
              <a:t>R </a:t>
            </a:r>
            <a:r>
              <a:rPr dirty="0">
                <a:solidFill>
                  <a:schemeClr val="accent6">
                    <a:lumMod val="50000"/>
                  </a:schemeClr>
                </a:solidFill>
              </a:rPr>
              <a:t>Regina DAB Praha</a:t>
            </a:r>
          </a:p>
          <a:p>
            <a:pPr marL="468000" lvl="2" indent="-1800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dirty="0" smtClean="0">
                <a:solidFill>
                  <a:schemeClr val="accent6">
                    <a:lumMod val="50000"/>
                  </a:schemeClr>
                </a:solidFill>
              </a:rPr>
              <a:t>R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Rádio</a:t>
            </a:r>
            <a:r>
              <a:rPr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accent6">
                    <a:lumMod val="50000"/>
                  </a:schemeClr>
                </a:solidFill>
              </a:rPr>
              <a:t>Retro</a:t>
            </a:r>
          </a:p>
          <a:p>
            <a:pPr marL="468000" lvl="2" indent="-1800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dirty="0" smtClean="0">
                <a:solidFill>
                  <a:schemeClr val="accent6">
                    <a:lumMod val="50000"/>
                  </a:schemeClr>
                </a:solidFill>
              </a:rPr>
              <a:t>R </a:t>
            </a:r>
            <a:r>
              <a:rPr dirty="0">
                <a:solidFill>
                  <a:schemeClr val="accent6">
                    <a:lumMod val="50000"/>
                  </a:schemeClr>
                </a:solidFill>
              </a:rPr>
              <a:t>Sport </a:t>
            </a:r>
          </a:p>
        </p:txBody>
      </p:sp>
      <p:pic>
        <p:nvPicPr>
          <p:cNvPr id="6148" name="Picture 4" descr="C:\DATA\rozhlas\cro_radiozur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44" y="3805333"/>
            <a:ext cx="1562088" cy="11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ATA\rozhlas\cro_sp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87" y="4797152"/>
            <a:ext cx="1548689" cy="11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DATA\rozhlas\cro_vlta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5220"/>
            <a:ext cx="1562088" cy="11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DATA\rozhlas\cro_d-du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14" y="4402391"/>
            <a:ext cx="1532022" cy="11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DATA\rozhlas\cro_dvoj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69145"/>
            <a:ext cx="1562088" cy="11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DATA\rozhlas\cro_jazz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76" y="5517232"/>
            <a:ext cx="1547820" cy="11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90400" y="1439999"/>
            <a:ext cx="7798024" cy="4030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6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4400" indent="-464400" defTabSz="4381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70C0"/>
                </a:solidFill>
              </a:rPr>
              <a:t>DAB Prague </a:t>
            </a:r>
            <a:r>
              <a:rPr lang="cs-CZ" sz="2400" b="1" dirty="0" smtClean="0">
                <a:solidFill>
                  <a:srgbClr val="0070C0"/>
                </a:solidFill>
              </a:rPr>
              <a:t>- </a:t>
            </a:r>
            <a:r>
              <a:rPr lang="en-US" sz="2400" b="1" dirty="0" smtClean="0">
                <a:solidFill>
                  <a:srgbClr val="0070C0"/>
                </a:solidFill>
              </a:rPr>
              <a:t>Content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151" name="Picture 7" descr="C:\DATA\rozhlas\cro_wav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77910"/>
            <a:ext cx="1515641" cy="11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Přímá spojnice 12"/>
          <p:cNvCxnSpPr/>
          <p:nvPr/>
        </p:nvCxnSpPr>
        <p:spPr>
          <a:xfrm flipV="1">
            <a:off x="611560" y="1052736"/>
            <a:ext cx="7920880" cy="72008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DAB+ i</a:t>
            </a:r>
            <a:r>
              <a:rPr lang="cs-CZ" sz="3600" dirty="0" smtClean="0">
                <a:solidFill>
                  <a:srgbClr val="0070C0"/>
                </a:solidFill>
              </a:rPr>
              <a:t>n </a:t>
            </a:r>
            <a:r>
              <a:rPr lang="cs-CZ" sz="3600" dirty="0">
                <a:solidFill>
                  <a:srgbClr val="0070C0"/>
                </a:solidFill>
              </a:rPr>
              <a:t>Czech Radio</a:t>
            </a:r>
            <a:endParaRPr lang="cs-CZ" sz="3600" dirty="0"/>
          </a:p>
        </p:txBody>
      </p:sp>
      <p:pic>
        <p:nvPicPr>
          <p:cNvPr id="7170" name="Picture 2" descr="Výsledek obrázku pro Cro DAB slidesh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38654"/>
            <a:ext cx="2808311" cy="207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pbalicek\Pictures\Autorun3_9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38654"/>
            <a:ext cx="2760859" cy="207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90400" y="1439998"/>
            <a:ext cx="7798024" cy="4797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6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4400" indent="-464400" defTabSz="4381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70C0"/>
                </a:solidFill>
              </a:rPr>
              <a:t>DAB Prague </a:t>
            </a:r>
            <a:r>
              <a:rPr lang="cs-CZ" sz="2400" b="1" dirty="0" smtClean="0">
                <a:solidFill>
                  <a:srgbClr val="0070C0"/>
                </a:solidFill>
              </a:rPr>
              <a:t>- </a:t>
            </a:r>
            <a:r>
              <a:rPr lang="en-US" sz="2400" b="1" dirty="0" smtClean="0">
                <a:solidFill>
                  <a:srgbClr val="0070C0"/>
                </a:solidFill>
              </a:rPr>
              <a:t>Multimedia Services</a:t>
            </a:r>
          </a:p>
          <a:p>
            <a:pPr marL="704850" lvl="1" indent="-352425" defTabSz="438150">
              <a:spcBef>
                <a:spcPts val="1200"/>
              </a:spcBef>
            </a:pPr>
            <a:r>
              <a:rPr lang="en-US" sz="2400" dirty="0">
                <a:solidFill>
                  <a:srgbClr val="414141"/>
                </a:solidFill>
              </a:rPr>
              <a:t>Slide </a:t>
            </a:r>
            <a:r>
              <a:rPr lang="en-US" sz="2400" dirty="0" smtClean="0">
                <a:solidFill>
                  <a:srgbClr val="414141"/>
                </a:solidFill>
              </a:rPr>
              <a:t>Show</a:t>
            </a:r>
            <a:r>
              <a:rPr lang="cs-CZ" sz="2400" dirty="0" smtClean="0">
                <a:solidFill>
                  <a:srgbClr val="414141"/>
                </a:solidFill>
              </a:rPr>
              <a:t> - </a:t>
            </a:r>
            <a:r>
              <a:rPr lang="en-US" sz="2400" dirty="0" smtClean="0">
                <a:solidFill>
                  <a:srgbClr val="414141"/>
                </a:solidFill>
              </a:rPr>
              <a:t>pictures</a:t>
            </a:r>
          </a:p>
          <a:p>
            <a:pPr marL="704850" lvl="1" indent="-352425" defTabSz="438150">
              <a:spcBef>
                <a:spcPts val="1200"/>
              </a:spcBef>
            </a:pPr>
            <a:r>
              <a:rPr lang="en-US" sz="2400" dirty="0" smtClean="0">
                <a:solidFill>
                  <a:srgbClr val="414141"/>
                </a:solidFill>
              </a:rPr>
              <a:t>Camera </a:t>
            </a:r>
            <a:r>
              <a:rPr lang="en-US" sz="2400" dirty="0">
                <a:solidFill>
                  <a:srgbClr val="414141"/>
                </a:solidFill>
              </a:rPr>
              <a:t>View</a:t>
            </a:r>
          </a:p>
          <a:p>
            <a:pPr marL="704850" lvl="1" indent="-352425" defTabSz="438150">
              <a:spcBef>
                <a:spcPts val="1200"/>
              </a:spcBef>
            </a:pPr>
            <a:r>
              <a:rPr lang="en-US" sz="2400" dirty="0" smtClean="0">
                <a:solidFill>
                  <a:srgbClr val="414141"/>
                </a:solidFill>
              </a:rPr>
              <a:t>Dynamic</a:t>
            </a:r>
            <a:r>
              <a:rPr lang="cs-CZ" sz="2400" dirty="0" smtClean="0">
                <a:solidFill>
                  <a:srgbClr val="414141"/>
                </a:solidFill>
              </a:rPr>
              <a:t> </a:t>
            </a:r>
            <a:r>
              <a:rPr lang="cs-CZ" sz="2400" dirty="0">
                <a:solidFill>
                  <a:srgbClr val="414141"/>
                </a:solidFill>
              </a:rPr>
              <a:t>Label </a:t>
            </a:r>
            <a:r>
              <a:rPr lang="cs-CZ" sz="2400" dirty="0" smtClean="0">
                <a:solidFill>
                  <a:srgbClr val="414141"/>
                </a:solidFill>
              </a:rPr>
              <a:t>Segment - text</a:t>
            </a:r>
            <a:endParaRPr lang="en-US" sz="2400" dirty="0">
              <a:solidFill>
                <a:srgbClr val="414141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611560" y="1052736"/>
            <a:ext cx="7920880" cy="72008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</a:rPr>
              <a:t>DAB+ i</a:t>
            </a:r>
            <a:r>
              <a:rPr lang="cs-CZ" sz="3600" dirty="0" smtClean="0">
                <a:solidFill>
                  <a:srgbClr val="0070C0"/>
                </a:solidFill>
              </a:rPr>
              <a:t>n </a:t>
            </a:r>
            <a:r>
              <a:rPr lang="cs-CZ" sz="3600" dirty="0">
                <a:solidFill>
                  <a:srgbClr val="0070C0"/>
                </a:solidFill>
              </a:rPr>
              <a:t>Czech Radio</a:t>
            </a:r>
            <a:endParaRPr lang="cs-C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465201" indent="-465201" defTabSz="578358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Czech Radio – Active Member of EBU</a:t>
            </a:r>
          </a:p>
          <a:p>
            <a:pPr marL="465201" indent="-465201" defTabSz="578358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Czech Radio – Co-founder Member of EDRA</a:t>
            </a:r>
          </a:p>
          <a:p>
            <a:pPr marL="465201" indent="-465201" defTabSz="578358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Czech Radio – Active Member of Word DAB</a:t>
            </a:r>
            <a:endParaRPr lang="en-US" sz="2400" dirty="0">
              <a:solidFill>
                <a:srgbClr val="414141"/>
              </a:solidFill>
            </a:endParaRPr>
          </a:p>
        </p:txBody>
      </p:sp>
      <p:sp>
        <p:nvSpPr>
          <p:cNvPr id="5" name="AutoShape 2" descr="Výsledek obrázku pro worldda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Výsledek obrázku pro worlddab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5074940" y="3834044"/>
            <a:ext cx="3529508" cy="2043228"/>
            <a:chOff x="4572000" y="3429000"/>
            <a:chExt cx="3888432" cy="2187244"/>
          </a:xfrm>
        </p:grpSpPr>
        <p:pic>
          <p:nvPicPr>
            <p:cNvPr id="8200" name="Picture 8" descr="http://www.radiodayseurope.com/sites/default/files/styles/1050x591/public/Digital-alliance.jpg?itok=kxWxU1S-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29000"/>
              <a:ext cx="3888432" cy="2187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bdélník 7"/>
            <p:cNvSpPr/>
            <p:nvPr/>
          </p:nvSpPr>
          <p:spPr>
            <a:xfrm>
              <a:off x="4716016" y="5108293"/>
              <a:ext cx="8386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2425" indent="-352425" defTabSz="438150">
                <a:spcBef>
                  <a:spcPts val="1800"/>
                </a:spcBef>
              </a:pPr>
              <a:r>
                <a:rPr lang="en-US" b="1" dirty="0">
                  <a:solidFill>
                    <a:schemeClr val="bg1"/>
                  </a:solidFill>
                </a:rPr>
                <a:t>EDRA</a:t>
              </a:r>
            </a:p>
          </p:txBody>
        </p:sp>
      </p:grpSp>
      <p:pic>
        <p:nvPicPr>
          <p:cNvPr id="8198" name="Picture 6" descr="Výsledek obrázku pro worlddab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1147"/>
            <a:ext cx="1800200" cy="10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2915816" y="3571394"/>
            <a:ext cx="1608787" cy="1585798"/>
            <a:chOff x="3035221" y="3211354"/>
            <a:chExt cx="1608787" cy="158579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96" b="20546"/>
            <a:stretch/>
          </p:blipFill>
          <p:spPr bwMode="auto">
            <a:xfrm>
              <a:off x="3035221" y="3211354"/>
              <a:ext cx="1608787" cy="969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 descr="Výsledek obrázku pro ebu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658" y="4225651"/>
              <a:ext cx="1419225" cy="57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Přímá spojnice 12"/>
          <p:cNvCxnSpPr/>
          <p:nvPr/>
        </p:nvCxnSpPr>
        <p:spPr>
          <a:xfrm flipV="1">
            <a:off x="611560" y="1052736"/>
            <a:ext cx="7920880" cy="72008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8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00" y="518400"/>
            <a:ext cx="8446096" cy="720000"/>
          </a:xfrm>
        </p:spPr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The Future of DAB+ in Czech Radio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0400" y="1439999"/>
            <a:ext cx="7149952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6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201" indent="-465201" defTabSz="578358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Official DAB strategy approved by government as the temporary solution for 5 years</a:t>
            </a:r>
          </a:p>
          <a:p>
            <a:pPr marL="465201" indent="-465201" defTabSz="578358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Main national DAB strategy postponed till 2021</a:t>
            </a:r>
          </a:p>
          <a:p>
            <a:pPr marL="465201" indent="-465201" defTabSz="578358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Czech Radio can start to build the first final DAB network in </a:t>
            </a:r>
            <a:r>
              <a:rPr lang="en-US" sz="2400" dirty="0" smtClean="0">
                <a:solidFill>
                  <a:srgbClr val="414141"/>
                </a:solidFill>
              </a:rPr>
              <a:t>the</a:t>
            </a:r>
            <a:r>
              <a:rPr lang="cs-CZ" sz="2400" dirty="0" smtClean="0">
                <a:solidFill>
                  <a:srgbClr val="414141"/>
                </a:solidFill>
              </a:rPr>
              <a:t> </a:t>
            </a:r>
            <a:r>
              <a:rPr lang="en-US" sz="2400" dirty="0" smtClean="0">
                <a:solidFill>
                  <a:srgbClr val="414141"/>
                </a:solidFill>
              </a:rPr>
              <a:t>Czech </a:t>
            </a:r>
            <a:r>
              <a:rPr lang="en-US" sz="2400" dirty="0">
                <a:solidFill>
                  <a:srgbClr val="414141"/>
                </a:solidFill>
              </a:rPr>
              <a:t>Republic</a:t>
            </a:r>
          </a:p>
          <a:p>
            <a:pPr marL="465201" indent="-465201" defTabSz="578358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But the content of PSM is strictly reduced to only 4 Channels which already are on FM</a:t>
            </a:r>
          </a:p>
          <a:p>
            <a:pPr marL="465201" indent="-465201" defTabSz="578358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Private Radios are strictly in opposition to DAB</a:t>
            </a:r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611560" y="1052736"/>
            <a:ext cx="7920880" cy="72008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8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90400" y="518400"/>
            <a:ext cx="85536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70C0"/>
                </a:solidFill>
              </a:rPr>
              <a:t>The</a:t>
            </a:r>
            <a:r>
              <a:rPr lang="cs-CZ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Future</a:t>
            </a:r>
            <a:r>
              <a:rPr lang="cs-CZ" sz="3600" dirty="0" smtClean="0">
                <a:solidFill>
                  <a:srgbClr val="0070C0"/>
                </a:solidFill>
              </a:rPr>
              <a:t> of DAB+ in Czech </a:t>
            </a:r>
            <a:r>
              <a:rPr lang="en-US" sz="3600" dirty="0">
                <a:solidFill>
                  <a:srgbClr val="0070C0"/>
                </a:solidFill>
              </a:rPr>
              <a:t>Radio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0400" y="1439999"/>
            <a:ext cx="8446096" cy="45092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6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4400" indent="-464400" defTabSz="4381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70C0"/>
                </a:solidFill>
              </a:rPr>
              <a:t>Czech Radio is ready for regular DAB</a:t>
            </a:r>
            <a:r>
              <a:rPr lang="en-US" sz="2400" b="1" dirty="0" smtClean="0">
                <a:solidFill>
                  <a:srgbClr val="0070C0"/>
                </a:solidFill>
              </a:rPr>
              <a:t>+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broadcasting:</a:t>
            </a:r>
            <a:endParaRPr lang="en-US" sz="2400" b="1" dirty="0">
              <a:solidFill>
                <a:srgbClr val="0070C0"/>
              </a:solidFill>
            </a:endParaRPr>
          </a:p>
          <a:p>
            <a:pPr marL="704850" lvl="1" indent="-352425" defTabSz="438150">
              <a:lnSpc>
                <a:spcPct val="10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Technology is already in use </a:t>
            </a:r>
          </a:p>
          <a:p>
            <a:pPr marL="704850" lvl="1" indent="-352425" defTabSz="438150">
              <a:lnSpc>
                <a:spcPct val="10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Content is ready including </a:t>
            </a:r>
            <a:r>
              <a:rPr lang="cs-CZ" sz="2400" dirty="0" smtClean="0">
                <a:solidFill>
                  <a:srgbClr val="414141"/>
                </a:solidFill>
              </a:rPr>
              <a:t>8</a:t>
            </a:r>
            <a:r>
              <a:rPr lang="en-US" sz="2400" dirty="0" smtClean="0">
                <a:solidFill>
                  <a:srgbClr val="414141"/>
                </a:solidFill>
              </a:rPr>
              <a:t> </a:t>
            </a:r>
            <a:r>
              <a:rPr lang="en-US" sz="2400" dirty="0">
                <a:solidFill>
                  <a:srgbClr val="414141"/>
                </a:solidFill>
              </a:rPr>
              <a:t>digital only </a:t>
            </a:r>
            <a:r>
              <a:rPr lang="en-US" sz="2400" dirty="0" smtClean="0">
                <a:solidFill>
                  <a:srgbClr val="414141"/>
                </a:solidFill>
              </a:rPr>
              <a:t>channels</a:t>
            </a:r>
          </a:p>
          <a:p>
            <a:pPr marL="704850" lvl="1" indent="-352425" defTabSz="438150">
              <a:lnSpc>
                <a:spcPct val="10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Multimedia </a:t>
            </a:r>
            <a:r>
              <a:rPr lang="en-US" sz="2400" dirty="0">
                <a:solidFill>
                  <a:srgbClr val="414141"/>
                </a:solidFill>
              </a:rPr>
              <a:t>Services are developed and in use</a:t>
            </a:r>
          </a:p>
          <a:p>
            <a:pPr marL="704850" lvl="1" indent="-352425" defTabSz="438150">
              <a:lnSpc>
                <a:spcPct val="10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Finance for DAB are allocated inside existing Czech Radio Budget</a:t>
            </a:r>
          </a:p>
          <a:p>
            <a:pPr marL="704850" lvl="1" indent="-352425" defTabSz="438150">
              <a:lnSpc>
                <a:spcPct val="10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endParaRPr lang="cs-CZ" sz="2400" dirty="0" smtClean="0">
              <a:solidFill>
                <a:srgbClr val="414141"/>
              </a:solidFill>
            </a:endParaRPr>
          </a:p>
          <a:p>
            <a:pPr marL="464400" indent="-464400" defTabSz="4381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0070C0"/>
                </a:solidFill>
              </a:rPr>
              <a:t>Important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>
                <a:solidFill>
                  <a:srgbClr val="0070C0"/>
                </a:solidFill>
              </a:rPr>
              <a:t>to </a:t>
            </a:r>
            <a:r>
              <a:rPr lang="en-US" sz="2400" b="1" dirty="0" smtClean="0">
                <a:solidFill>
                  <a:srgbClr val="0070C0"/>
                </a:solidFill>
              </a:rPr>
              <a:t>solve</a:t>
            </a:r>
            <a:r>
              <a:rPr lang="cs-CZ" sz="2400" b="1" dirty="0" smtClean="0">
                <a:solidFill>
                  <a:srgbClr val="0070C0"/>
                </a:solidFill>
              </a:rPr>
              <a:t>:</a:t>
            </a:r>
            <a:endParaRPr lang="cs-CZ" sz="2400" b="1" dirty="0">
              <a:solidFill>
                <a:srgbClr val="0070C0"/>
              </a:solidFill>
            </a:endParaRPr>
          </a:p>
          <a:p>
            <a:pPr marL="704850" lvl="1" indent="-352425" defTabSz="438150">
              <a:lnSpc>
                <a:spcPct val="10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Support of politicians, real long-term </a:t>
            </a:r>
            <a:r>
              <a:rPr lang="en-US" sz="2400" dirty="0" smtClean="0">
                <a:solidFill>
                  <a:srgbClr val="414141"/>
                </a:solidFill>
              </a:rPr>
              <a:t>national</a:t>
            </a:r>
            <a:r>
              <a:rPr lang="cs-CZ" sz="2400" dirty="0" smtClean="0">
                <a:solidFill>
                  <a:srgbClr val="414141"/>
                </a:solidFill>
              </a:rPr>
              <a:t> </a:t>
            </a:r>
            <a:r>
              <a:rPr lang="en-US" sz="2400" dirty="0" smtClean="0">
                <a:solidFill>
                  <a:srgbClr val="414141"/>
                </a:solidFill>
              </a:rPr>
              <a:t>strategy</a:t>
            </a:r>
            <a:endParaRPr lang="en-US" sz="2400" dirty="0">
              <a:solidFill>
                <a:srgbClr val="414141"/>
              </a:solidFill>
            </a:endParaRPr>
          </a:p>
          <a:p>
            <a:pPr marL="704850" lvl="1" indent="-352425" defTabSz="438150">
              <a:lnSpc>
                <a:spcPct val="10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Involving and motivating Private </a:t>
            </a:r>
            <a:r>
              <a:rPr lang="en-US" sz="2400" dirty="0" smtClean="0">
                <a:solidFill>
                  <a:srgbClr val="414141"/>
                </a:solidFill>
              </a:rPr>
              <a:t>Broadcasters</a:t>
            </a:r>
            <a:endParaRPr lang="en-US" sz="2400" dirty="0">
              <a:solidFill>
                <a:srgbClr val="414141"/>
              </a:solidFill>
            </a:endParaRPr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611560" y="1052736"/>
            <a:ext cx="7920880" cy="72008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8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Czech </a:t>
            </a:r>
            <a:r>
              <a:rPr lang="en-US" dirty="0" smtClean="0"/>
              <a:t>Radio</a:t>
            </a:r>
            <a:r>
              <a:rPr lang="cs-CZ" dirty="0" smtClean="0"/>
              <a:t> | Vinohradská 12, 120 99  Prague 2 | www.czechradio.cz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70C0"/>
                </a:solidFill>
              </a:rPr>
              <a:t>CZECH RADIO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201" lvl="0" indent="-465201" defTabSz="578358">
              <a:lnSpc>
                <a:spcPts val="2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Public Service Broadcaster</a:t>
            </a:r>
          </a:p>
          <a:p>
            <a:pPr marL="465201" lvl="0" indent="-465201" defTabSz="578358">
              <a:lnSpc>
                <a:spcPts val="2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Long History since 1923</a:t>
            </a:r>
          </a:p>
          <a:p>
            <a:pPr marL="465201" lvl="0" indent="-465201" defTabSz="578358">
              <a:lnSpc>
                <a:spcPts val="2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Modern and Progressive Media house</a:t>
            </a:r>
          </a:p>
          <a:p>
            <a:pPr marL="465201" lvl="0" indent="-465201" defTabSz="578358">
              <a:lnSpc>
                <a:spcPts val="2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Active Member of EBU</a:t>
            </a:r>
          </a:p>
          <a:p>
            <a:pPr marL="465201" lvl="0" indent="-465201" defTabSz="578358">
              <a:lnSpc>
                <a:spcPts val="2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Important Part of Czech History and Present Life</a:t>
            </a:r>
          </a:p>
          <a:p>
            <a:pPr marL="465201" lvl="0" indent="-465201" defTabSz="578358">
              <a:lnSpc>
                <a:spcPts val="2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Market Share 23% </a:t>
            </a:r>
            <a:endParaRPr lang="cs-CZ" sz="2400" dirty="0" smtClean="0">
              <a:solidFill>
                <a:srgbClr val="414141"/>
              </a:solidFill>
            </a:endParaRPr>
          </a:p>
          <a:p>
            <a:pPr marL="465201" lvl="0" indent="-465201" defTabSz="578358">
              <a:lnSpc>
                <a:spcPts val="2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Financed by </a:t>
            </a:r>
            <a:r>
              <a:rPr lang="cs-CZ" sz="2400" dirty="0" smtClean="0">
                <a:solidFill>
                  <a:srgbClr val="414141"/>
                </a:solidFill>
              </a:rPr>
              <a:t>Licence</a:t>
            </a:r>
            <a:r>
              <a:rPr lang="en-US" sz="2400" dirty="0" smtClean="0">
                <a:solidFill>
                  <a:srgbClr val="414141"/>
                </a:solidFill>
              </a:rPr>
              <a:t> Fees (app</a:t>
            </a:r>
            <a:r>
              <a:rPr lang="cs-CZ" sz="2400" dirty="0" smtClean="0">
                <a:solidFill>
                  <a:srgbClr val="414141"/>
                </a:solidFill>
              </a:rPr>
              <a:t>. </a:t>
            </a:r>
            <a:r>
              <a:rPr lang="en-US" sz="2400" dirty="0" smtClean="0">
                <a:solidFill>
                  <a:srgbClr val="414141"/>
                </a:solidFill>
              </a:rPr>
              <a:t>95% of Budget) </a:t>
            </a:r>
            <a:endParaRPr lang="en-US" sz="2400" dirty="0">
              <a:solidFill>
                <a:srgbClr val="414141"/>
              </a:solidFill>
            </a:endParaRPr>
          </a:p>
        </p:txBody>
      </p:sp>
      <p:pic>
        <p:nvPicPr>
          <p:cNvPr id="1026" name="Picture 2" descr="http://2.bp.blogspot.com/-TED9qOSaUSE/Vh4zZlU_hsI/AAAAAAAACfY/UaFdgDz_N8o/s1600/Cesky%2Brozhlas%2B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12776"/>
            <a:ext cx="13987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 flipV="1">
            <a:off x="611560" y="1052736"/>
            <a:ext cx="7920880" cy="72008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70C0"/>
                </a:solidFill>
              </a:rPr>
              <a:t>CZECH RADIO - </a:t>
            </a:r>
            <a:r>
              <a:rPr lang="en-US" sz="3600" dirty="0" smtClean="0">
                <a:solidFill>
                  <a:srgbClr val="0070C0"/>
                </a:solidFill>
              </a:rPr>
              <a:t>Content</a:t>
            </a:r>
            <a:r>
              <a:rPr lang="cs-CZ" sz="3600" dirty="0" smtClean="0">
                <a:solidFill>
                  <a:srgbClr val="0070C0"/>
                </a:solidFill>
              </a:rPr>
              <a:t> and </a:t>
            </a:r>
            <a:r>
              <a:rPr lang="en-US" sz="3600" dirty="0" smtClean="0">
                <a:solidFill>
                  <a:srgbClr val="0070C0"/>
                </a:solidFill>
              </a:rPr>
              <a:t>Offer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4400" lvl="0" indent="-464400" defTabSz="496570">
              <a:lnSpc>
                <a:spcPts val="2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3 Traditional Nationwide Radio Channels</a:t>
            </a:r>
          </a:p>
          <a:p>
            <a:pPr marL="464400" lvl="0" indent="-464400" defTabSz="496570">
              <a:lnSpc>
                <a:spcPts val="2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14 Regional Radio Channels</a:t>
            </a:r>
          </a:p>
          <a:p>
            <a:pPr marL="464400" lvl="0" indent="-464400" defTabSz="496570">
              <a:lnSpc>
                <a:spcPts val="2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8 Special Thematic Digital Channels</a:t>
            </a:r>
          </a:p>
          <a:p>
            <a:pPr marL="464400" lvl="0" indent="-464400" defTabSz="496570">
              <a:lnSpc>
                <a:spcPts val="2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Plenty of Websites</a:t>
            </a:r>
          </a:p>
          <a:p>
            <a:pPr marL="464400" lvl="0" indent="-464400" defTabSz="496570">
              <a:lnSpc>
                <a:spcPts val="2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Social Network Activities</a:t>
            </a:r>
          </a:p>
          <a:p>
            <a:pPr marL="464400" lvl="0" indent="-464400" defTabSz="496570">
              <a:lnSpc>
                <a:spcPts val="2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On line broadcasting (streaming)</a:t>
            </a:r>
          </a:p>
          <a:p>
            <a:pPr marL="464400" lvl="0" indent="-464400" defTabSz="496570">
              <a:lnSpc>
                <a:spcPts val="2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Mobile applications</a:t>
            </a:r>
          </a:p>
          <a:p>
            <a:pPr marL="464400" lvl="0" indent="-464400" defTabSz="496570">
              <a:lnSpc>
                <a:spcPts val="2000"/>
              </a:lnSpc>
              <a:spcBef>
                <a:spcPts val="23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Podcast of huge Czech Radio archive</a:t>
            </a:r>
            <a:endParaRPr lang="en-US" sz="2400" dirty="0">
              <a:solidFill>
                <a:srgbClr val="41414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060848"/>
            <a:ext cx="2114767" cy="339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Přímá spojnice 7"/>
          <p:cNvCxnSpPr/>
          <p:nvPr/>
        </p:nvCxnSpPr>
        <p:spPr>
          <a:xfrm flipV="1">
            <a:off x="611560" y="1052736"/>
            <a:ext cx="7920880" cy="72008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4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70C0"/>
                </a:solidFill>
              </a:rPr>
              <a:t>DISTRIBUTION PLATFORMS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400" y="1439999"/>
            <a:ext cx="7956000" cy="4509281"/>
          </a:xfrm>
        </p:spPr>
        <p:txBody>
          <a:bodyPr/>
          <a:lstStyle/>
          <a:p>
            <a:pPr marL="464400" lvl="0" indent="-464400" defTabSz="4381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0070C0"/>
                </a:solidFill>
              </a:rPr>
              <a:t>Analog Broadcasting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414141"/>
                </a:solidFill>
              </a:rPr>
              <a:t>FM</a:t>
            </a:r>
            <a:r>
              <a:rPr lang="en-US" sz="2400" dirty="0" smtClean="0">
                <a:solidFill>
                  <a:srgbClr val="414141"/>
                </a:solidFill>
              </a:rPr>
              <a:t> (core platform)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414141"/>
                </a:solidFill>
              </a:rPr>
              <a:t>AM</a:t>
            </a:r>
            <a:r>
              <a:rPr lang="en-US" sz="2400" dirty="0" smtClean="0">
                <a:solidFill>
                  <a:srgbClr val="414141"/>
                </a:solidFill>
              </a:rPr>
              <a:t> (still alive)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lang="en-US" sz="2400" dirty="0" smtClean="0">
              <a:solidFill>
                <a:srgbClr val="414141"/>
              </a:solidFill>
            </a:endParaRPr>
          </a:p>
          <a:p>
            <a:pPr marL="464400" indent="-464400" defTabSz="4381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0070C0"/>
                </a:solidFill>
              </a:rPr>
              <a:t>Digital Broadcasting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414141"/>
                </a:solidFill>
              </a:rPr>
              <a:t>Satellite TV </a:t>
            </a:r>
            <a:r>
              <a:rPr lang="en-US" sz="2400" dirty="0" smtClean="0">
                <a:solidFill>
                  <a:srgbClr val="414141"/>
                </a:solidFill>
              </a:rPr>
              <a:t>(DVB-S)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414141"/>
                </a:solidFill>
              </a:rPr>
              <a:t>Terrestrial TV </a:t>
            </a:r>
            <a:r>
              <a:rPr lang="en-US" sz="2400" dirty="0" smtClean="0">
                <a:solidFill>
                  <a:srgbClr val="414141"/>
                </a:solidFill>
              </a:rPr>
              <a:t>(DVB-T)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414141"/>
                </a:solidFill>
              </a:rPr>
              <a:t>On-line</a:t>
            </a:r>
            <a:r>
              <a:rPr lang="en-US" sz="2400" dirty="0" smtClean="0">
                <a:solidFill>
                  <a:srgbClr val="414141"/>
                </a:solidFill>
              </a:rPr>
              <a:t> (streaming)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414141"/>
                </a:solidFill>
              </a:rPr>
              <a:t>DAB+</a:t>
            </a:r>
            <a:endParaRPr lang="en-US" sz="2000" b="1" dirty="0">
              <a:solidFill>
                <a:srgbClr val="414141"/>
              </a:solidFill>
            </a:endParaRPr>
          </a:p>
        </p:txBody>
      </p:sp>
      <p:pic>
        <p:nvPicPr>
          <p:cNvPr id="1026" name="Picture 2" descr="Věž Žižkovského vysílač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268760"/>
            <a:ext cx="340131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 flipV="1">
            <a:off x="611560" y="1052736"/>
            <a:ext cx="7920880" cy="72008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4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DAB+ Pros and Cons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400" y="1439998"/>
            <a:ext cx="7956000" cy="4869321"/>
          </a:xfrm>
        </p:spPr>
        <p:txBody>
          <a:bodyPr/>
          <a:lstStyle/>
          <a:p>
            <a:pPr marL="464400" lvl="0" indent="-464400" defTabSz="4381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0070C0"/>
                </a:solidFill>
              </a:rPr>
              <a:t>Pros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New Content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New Services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Sound Quality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Easy to Use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Energy, Frequency and Cost Efficiency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Robust in Crisis</a:t>
            </a:r>
            <a:r>
              <a:rPr lang="cs-CZ" sz="2400" dirty="0" smtClean="0">
                <a:solidFill>
                  <a:srgbClr val="414141"/>
                </a:solidFill>
              </a:rPr>
              <a:t> </a:t>
            </a:r>
            <a:r>
              <a:rPr lang="en-US" sz="2400" dirty="0" smtClean="0">
                <a:solidFill>
                  <a:srgbClr val="414141"/>
                </a:solidFill>
              </a:rPr>
              <a:t>Communication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European</a:t>
            </a:r>
            <a:r>
              <a:rPr lang="en-US" sz="2400" dirty="0" smtClean="0">
                <a:solidFill>
                  <a:srgbClr val="414141"/>
                </a:solidFill>
              </a:rPr>
              <a:t> Standard for Digital Radio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cs-CZ" sz="2400" dirty="0" smtClean="0">
                <a:solidFill>
                  <a:srgbClr val="414141"/>
                </a:solidFill>
              </a:rPr>
              <a:t>Free to Air</a:t>
            </a:r>
            <a:endParaRPr lang="en-US" sz="2400" dirty="0">
              <a:solidFill>
                <a:srgbClr val="41414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t="26214" r="17073" b="24091"/>
          <a:stretch/>
        </p:blipFill>
        <p:spPr bwMode="auto">
          <a:xfrm>
            <a:off x="5194300" y="1184572"/>
            <a:ext cx="3554164" cy="247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4"/>
          <p:cNvCxnSpPr/>
          <p:nvPr/>
        </p:nvCxnSpPr>
        <p:spPr>
          <a:xfrm flipV="1">
            <a:off x="611560" y="1052736"/>
            <a:ext cx="7920880" cy="72008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4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</a:rPr>
              <a:t>DAB+ Pros and Cons</a:t>
            </a:r>
            <a:endParaRPr lang="en-US" sz="3200" dirty="0"/>
          </a:p>
        </p:txBody>
      </p:sp>
      <p:pic>
        <p:nvPicPr>
          <p:cNvPr id="2050" name="Picture 2" descr="Výsledek obrázku pro FM rá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68" y="908720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90400" y="1439998"/>
            <a:ext cx="7798024" cy="4797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6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4400" indent="-464400" defTabSz="4381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0070C0"/>
                </a:solidFill>
              </a:rPr>
              <a:t>Cons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New Receivers Investment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New Network Investment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Parallel </a:t>
            </a:r>
            <a:r>
              <a:rPr lang="en-US" sz="2400" dirty="0">
                <a:solidFill>
                  <a:srgbClr val="414141"/>
                </a:solidFill>
              </a:rPr>
              <a:t>Broadcasting Costs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Old Platforms </a:t>
            </a:r>
            <a:r>
              <a:rPr lang="en-US" sz="2400" dirty="0" smtClean="0">
                <a:solidFill>
                  <a:srgbClr val="414141"/>
                </a:solidFill>
              </a:rPr>
              <a:t>Competitors</a:t>
            </a:r>
            <a:r>
              <a:rPr lang="cs-CZ" sz="2400" dirty="0" smtClean="0">
                <a:solidFill>
                  <a:srgbClr val="414141"/>
                </a:solidFill>
              </a:rPr>
              <a:t> (FM)</a:t>
            </a:r>
            <a:endParaRPr lang="en-US" sz="2400" dirty="0">
              <a:solidFill>
                <a:srgbClr val="414141"/>
              </a:solidFill>
            </a:endParaRP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New Technology </a:t>
            </a:r>
            <a:r>
              <a:rPr lang="en-US" sz="2400" dirty="0" smtClean="0">
                <a:solidFill>
                  <a:srgbClr val="414141"/>
                </a:solidFill>
              </a:rPr>
              <a:t>Competitors</a:t>
            </a:r>
            <a:r>
              <a:rPr lang="cs-CZ" sz="2400" dirty="0" smtClean="0">
                <a:solidFill>
                  <a:srgbClr val="414141"/>
                </a:solidFill>
              </a:rPr>
              <a:t> (Internet, </a:t>
            </a:r>
            <a:r>
              <a:rPr lang="cs-CZ" sz="2400" dirty="0" err="1" smtClean="0">
                <a:solidFill>
                  <a:srgbClr val="414141"/>
                </a:solidFill>
              </a:rPr>
              <a:t>etc</a:t>
            </a:r>
            <a:r>
              <a:rPr lang="cs-CZ" sz="2400" dirty="0" smtClean="0">
                <a:solidFill>
                  <a:srgbClr val="414141"/>
                </a:solidFill>
              </a:rPr>
              <a:t>.)</a:t>
            </a:r>
            <a:endParaRPr lang="en-US" sz="2400" dirty="0">
              <a:solidFill>
                <a:srgbClr val="414141"/>
              </a:solidFill>
            </a:endParaRPr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611560" y="1052736"/>
            <a:ext cx="7920880" cy="72008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4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70C0"/>
                </a:solidFill>
              </a:rPr>
              <a:t>DAB+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Výsledek obrázku pro DAB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50863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90400" y="1439998"/>
            <a:ext cx="8158064" cy="4797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6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4400" indent="-464400" defTabSz="4381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0070C0"/>
                </a:solidFill>
              </a:rPr>
              <a:t>Key issues to solve</a:t>
            </a:r>
          </a:p>
          <a:p>
            <a:pPr marL="704850" lvl="1" indent="-352425" defTabSz="438150">
              <a:lnSpc>
                <a:spcPct val="10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Political will and support</a:t>
            </a:r>
          </a:p>
          <a:p>
            <a:pPr marL="704850" lvl="1" indent="-352425" defTabSz="438150">
              <a:lnSpc>
                <a:spcPct val="10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Legislative and long-term national DAB strategy</a:t>
            </a:r>
          </a:p>
          <a:p>
            <a:pPr marL="704850" lvl="1" indent="-352425" defTabSz="438150">
              <a:lnSpc>
                <a:spcPct val="10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Motivation of Private Broadcasters </a:t>
            </a:r>
          </a:p>
          <a:p>
            <a:pPr marL="704850" lvl="1" indent="-352425" defTabSz="438150">
              <a:lnSpc>
                <a:spcPct val="10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Promotion and marketing of DAB and its advantages</a:t>
            </a:r>
          </a:p>
          <a:p>
            <a:pPr marL="704850" lvl="1" indent="-352425" defTabSz="438150">
              <a:lnSpc>
                <a:spcPct val="10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rgbClr val="414141"/>
              </a:solidFill>
            </a:endParaRPr>
          </a:p>
        </p:txBody>
      </p:sp>
      <p:cxnSp>
        <p:nvCxnSpPr>
          <p:cNvPr id="5" name="Přímá spojnice 4"/>
          <p:cNvCxnSpPr/>
          <p:nvPr/>
        </p:nvCxnSpPr>
        <p:spPr>
          <a:xfrm flipV="1">
            <a:off x="611560" y="1052736"/>
            <a:ext cx="7920880" cy="72008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4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70C0"/>
                </a:solidFill>
              </a:rPr>
              <a:t>DAB+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0400" y="1439999"/>
            <a:ext cx="8374088" cy="31411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6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4400" indent="-464400" defTabSz="4381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0070C0"/>
                </a:solidFill>
              </a:rPr>
              <a:t>Conclusion</a:t>
            </a:r>
          </a:p>
          <a:p>
            <a:pPr marL="704850" lvl="1" indent="-352425" defTabSz="438150">
              <a:lnSpc>
                <a:spcPct val="100000"/>
              </a:lnSpc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DAB+ </a:t>
            </a:r>
            <a:r>
              <a:rPr lang="en-US" sz="2400" b="1" dirty="0">
                <a:solidFill>
                  <a:srgbClr val="414141"/>
                </a:solidFill>
              </a:rPr>
              <a:t>is not the </a:t>
            </a:r>
            <a:r>
              <a:rPr lang="en-US" sz="2400" b="1" dirty="0" smtClean="0">
                <a:solidFill>
                  <a:srgbClr val="414141"/>
                </a:solidFill>
              </a:rPr>
              <a:t>only</a:t>
            </a:r>
            <a:r>
              <a:rPr lang="cs-CZ" sz="2400" b="1" dirty="0" smtClean="0">
                <a:solidFill>
                  <a:srgbClr val="414141"/>
                </a:solidFill>
              </a:rPr>
              <a:t> </a:t>
            </a:r>
            <a:r>
              <a:rPr lang="en-US" sz="2400" b="1" dirty="0" smtClean="0">
                <a:solidFill>
                  <a:srgbClr val="414141"/>
                </a:solidFill>
              </a:rPr>
              <a:t>future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414141"/>
                </a:solidFill>
              </a:rPr>
              <a:t>platform </a:t>
            </a:r>
            <a:r>
              <a:rPr lang="en-US" sz="2400" dirty="0">
                <a:solidFill>
                  <a:srgbClr val="414141"/>
                </a:solidFill>
              </a:rPr>
              <a:t>for </a:t>
            </a:r>
            <a:r>
              <a:rPr lang="en-US" sz="2400" dirty="0" smtClean="0">
                <a:solidFill>
                  <a:srgbClr val="414141"/>
                </a:solidFill>
              </a:rPr>
              <a:t>radio</a:t>
            </a:r>
            <a:endParaRPr lang="en-US" sz="2400" dirty="0">
              <a:solidFill>
                <a:srgbClr val="414141"/>
              </a:solidFill>
            </a:endParaRPr>
          </a:p>
          <a:p>
            <a:pPr marL="704850" lvl="1" indent="-352425" defTabSz="438150">
              <a:lnSpc>
                <a:spcPct val="100000"/>
              </a:lnSpc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4141"/>
                </a:solidFill>
              </a:rPr>
              <a:t>But </a:t>
            </a:r>
            <a:r>
              <a:rPr lang="en-US" sz="2400" dirty="0">
                <a:solidFill>
                  <a:srgbClr val="414141"/>
                </a:solidFill>
              </a:rPr>
              <a:t>it </a:t>
            </a:r>
            <a:r>
              <a:rPr lang="en-US" sz="2400" b="1" dirty="0">
                <a:solidFill>
                  <a:srgbClr val="414141"/>
                </a:solidFill>
              </a:rPr>
              <a:t>has all attributes to become the future </a:t>
            </a:r>
            <a:r>
              <a:rPr lang="en-US" sz="2400" dirty="0" smtClean="0">
                <a:solidFill>
                  <a:srgbClr val="414141"/>
                </a:solidFill>
              </a:rPr>
              <a:t>of the radio</a:t>
            </a:r>
            <a:r>
              <a:rPr lang="cs-CZ" sz="2400" dirty="0" smtClean="0">
                <a:solidFill>
                  <a:srgbClr val="414141"/>
                </a:solidFill>
              </a:rPr>
              <a:t>;</a:t>
            </a:r>
            <a:r>
              <a:rPr lang="en-US" sz="2400" dirty="0" smtClean="0">
                <a:solidFill>
                  <a:srgbClr val="414141"/>
                </a:solidFill>
              </a:rPr>
              <a:t> Important </a:t>
            </a:r>
            <a:r>
              <a:rPr lang="en-US" sz="2400" dirty="0">
                <a:solidFill>
                  <a:srgbClr val="414141"/>
                </a:solidFill>
              </a:rPr>
              <a:t>especially for </a:t>
            </a:r>
            <a:r>
              <a:rPr lang="en-US" sz="2400" dirty="0" smtClean="0">
                <a:solidFill>
                  <a:srgbClr val="414141"/>
                </a:solidFill>
              </a:rPr>
              <a:t>PSM  </a:t>
            </a:r>
            <a:endParaRPr lang="en-US" sz="2400" dirty="0">
              <a:solidFill>
                <a:srgbClr val="414141"/>
              </a:solidFill>
            </a:endParaRPr>
          </a:p>
          <a:p>
            <a:pPr marL="704850" lvl="1" indent="-352425" defTabSz="438150">
              <a:lnSpc>
                <a:spcPct val="100000"/>
              </a:lnSpc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/>
              <a:t>DAB development </a:t>
            </a:r>
            <a:r>
              <a:rPr lang="en-US" sz="2400" b="1" dirty="0"/>
              <a:t>is </a:t>
            </a:r>
            <a:r>
              <a:rPr lang="cs-CZ" sz="2400" b="1" dirty="0" smtClean="0"/>
              <a:t>o</a:t>
            </a:r>
            <a:r>
              <a:rPr lang="en-US" sz="2400" b="1" dirty="0" smtClean="0"/>
              <a:t>ne </a:t>
            </a:r>
            <a:r>
              <a:rPr lang="en-US" sz="2400" b="1" dirty="0"/>
              <a:t>of</a:t>
            </a:r>
            <a:r>
              <a:rPr lang="en-US" sz="2400" dirty="0"/>
              <a:t> the priorities of Czech </a:t>
            </a:r>
            <a:r>
              <a:rPr lang="en-US" sz="2400" dirty="0" smtClean="0"/>
              <a:t>Radio</a:t>
            </a:r>
            <a:endParaRPr lang="en-US" sz="2400" dirty="0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611560" y="1052736"/>
            <a:ext cx="7920880" cy="72008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1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70C0"/>
                </a:solidFill>
              </a:rPr>
              <a:t>DAB+ </a:t>
            </a:r>
            <a:r>
              <a:rPr lang="cs-CZ" sz="3600" dirty="0">
                <a:solidFill>
                  <a:srgbClr val="0070C0"/>
                </a:solidFill>
              </a:rPr>
              <a:t>i</a:t>
            </a:r>
            <a:r>
              <a:rPr lang="cs-CZ" sz="3600" dirty="0" smtClean="0">
                <a:solidFill>
                  <a:srgbClr val="0070C0"/>
                </a:solidFill>
              </a:rPr>
              <a:t>n Czech Radio - HISTORY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0400" y="1439998"/>
            <a:ext cx="7798024" cy="4797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72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6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marR="0" indent="-1440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000" indent="-144000" algn="l" defTabSz="914400" rtl="0" eaLnBrk="1" latinLnBrk="0" hangingPunct="1">
              <a:spcBef>
                <a:spcPts val="1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4400" indent="-464400" defTabSz="4381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0070C0"/>
                </a:solidFill>
              </a:rPr>
              <a:t>Beginning of DAB in </a:t>
            </a:r>
            <a:r>
              <a:rPr lang="en-US" sz="2400" b="1" dirty="0" smtClean="0">
                <a:solidFill>
                  <a:srgbClr val="0070C0"/>
                </a:solidFill>
              </a:rPr>
              <a:t>the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Czech </a:t>
            </a:r>
            <a:r>
              <a:rPr lang="en-US" sz="2400" b="1" dirty="0">
                <a:solidFill>
                  <a:srgbClr val="0070C0"/>
                </a:solidFill>
              </a:rPr>
              <a:t>Republic </a:t>
            </a:r>
          </a:p>
          <a:p>
            <a:pPr marL="704850" lvl="1" indent="-352425" defTabSz="438150">
              <a:lnSpc>
                <a:spcPct val="10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First tests since 2000</a:t>
            </a:r>
          </a:p>
          <a:p>
            <a:pPr marL="704850" lvl="1" indent="-352425" defTabSz="438150">
              <a:lnSpc>
                <a:spcPct val="10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World DAB General Assembly in 2005 in Prague - full DAB multimedia broadcasting tests including video</a:t>
            </a:r>
          </a:p>
          <a:p>
            <a:pPr marL="704850" lvl="1" indent="-352425" defTabSz="438150">
              <a:lnSpc>
                <a:spcPct val="10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414141"/>
                </a:solidFill>
              </a:rPr>
              <a:t>DVB-T like a pool for developing new DAB content</a:t>
            </a:r>
          </a:p>
          <a:p>
            <a:pPr marL="704850" lvl="1" indent="-352425" defTabSz="438150">
              <a:lnSpc>
                <a:spcPts val="2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lang="en-US" sz="2400" dirty="0">
              <a:solidFill>
                <a:srgbClr val="414141"/>
              </a:solidFill>
            </a:endParaRPr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611560" y="1052736"/>
            <a:ext cx="7920880" cy="72008"/>
          </a:xfrm>
          <a:prstGeom prst="line">
            <a:avLst/>
          </a:prstGeom>
          <a:ln w="38100">
            <a:solidFill>
              <a:schemeClr val="tx2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1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zech Tourism">
  <a:themeElements>
    <a:clrScheme name="Czech Radio">
      <a:dk1>
        <a:srgbClr val="000F37"/>
      </a:dk1>
      <a:lt1>
        <a:sysClr val="window" lastClr="FFFFFF"/>
      </a:lt1>
      <a:dk2>
        <a:srgbClr val="519FD7"/>
      </a:dk2>
      <a:lt2>
        <a:srgbClr val="DADAE2"/>
      </a:lt2>
      <a:accent1>
        <a:srgbClr val="000F37"/>
      </a:accent1>
      <a:accent2>
        <a:srgbClr val="519FD7"/>
      </a:accent2>
      <a:accent3>
        <a:srgbClr val="0058A9"/>
      </a:accent3>
      <a:accent4>
        <a:srgbClr val="A8CFEC"/>
      </a:accent4>
      <a:accent5>
        <a:srgbClr val="82879B"/>
      </a:accent5>
      <a:accent6>
        <a:srgbClr val="DADAE2"/>
      </a:accent6>
      <a:hlink>
        <a:srgbClr val="000F37"/>
      </a:hlink>
      <a:folHlink>
        <a:srgbClr val="878787"/>
      </a:folHlink>
    </a:clrScheme>
    <a:fontScheme name="Czech Touris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2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4"/>
        </a:solidFill>
      </a:spPr>
      <a:bodyPr wrap="square" lIns="90000" tIns="54000" rIns="90000" bIns="90000" rtlCol="0">
        <a:no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584</Words>
  <Application>Microsoft Office PowerPoint</Application>
  <PresentationFormat>Předvádění na obrazovce (4:3)</PresentationFormat>
  <Paragraphs>127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Czech Tourism</vt:lpstr>
      <vt:lpstr>DAB Radio  in the Czech Republic</vt:lpstr>
      <vt:lpstr>CZECH RADIO</vt:lpstr>
      <vt:lpstr>CZECH RADIO - Content and Offer</vt:lpstr>
      <vt:lpstr>DISTRIBUTION PLATFORMS</vt:lpstr>
      <vt:lpstr>DAB+ Pros and Cons</vt:lpstr>
      <vt:lpstr>DAB+ Pros and Cons</vt:lpstr>
      <vt:lpstr>DAB+</vt:lpstr>
      <vt:lpstr>DAB+</vt:lpstr>
      <vt:lpstr>DAB+ in Czech Radio - HISTORY</vt:lpstr>
      <vt:lpstr>DAB+ in Czech Radio - TODAY</vt:lpstr>
      <vt:lpstr>DAB+ in Czech Radio</vt:lpstr>
      <vt:lpstr>DAB+ in Czech Radio</vt:lpstr>
      <vt:lpstr>DAB+ in Czech Radio</vt:lpstr>
      <vt:lpstr>The Future of DAB+ in Czech Radio</vt:lpstr>
      <vt:lpstr>Prezentace aplikace PowerPoint</vt:lpstr>
      <vt:lpstr>Prezentace aplikace PowerPoint</vt:lpstr>
    </vt:vector>
  </TitlesOfParts>
  <Company>ČRo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Balíček Pavel</dc:creator>
  <cp:lastModifiedBy>Kalibová Adéla</cp:lastModifiedBy>
  <cp:revision>76</cp:revision>
  <dcterms:created xsi:type="dcterms:W3CDTF">2012-10-09T11:29:31Z</dcterms:created>
  <dcterms:modified xsi:type="dcterms:W3CDTF">2016-09-29T19:14:29Z</dcterms:modified>
</cp:coreProperties>
</file>